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6"/>
  </p:notesMasterIdLst>
  <p:sldIdLst>
    <p:sldId id="256" r:id="rId2"/>
    <p:sldId id="321" r:id="rId3"/>
    <p:sldId id="312" r:id="rId4"/>
    <p:sldId id="314" r:id="rId5"/>
    <p:sldId id="372" r:id="rId6"/>
    <p:sldId id="373" r:id="rId7"/>
    <p:sldId id="315" r:id="rId8"/>
    <p:sldId id="316" r:id="rId9"/>
    <p:sldId id="322" r:id="rId10"/>
    <p:sldId id="323" r:id="rId11"/>
    <p:sldId id="324" r:id="rId12"/>
    <p:sldId id="325" r:id="rId13"/>
    <p:sldId id="326" r:id="rId14"/>
    <p:sldId id="320" r:id="rId15"/>
    <p:sldId id="313" r:id="rId16"/>
    <p:sldId id="328" r:id="rId17"/>
    <p:sldId id="279" r:id="rId18"/>
    <p:sldId id="329" r:id="rId19"/>
    <p:sldId id="330" r:id="rId20"/>
    <p:sldId id="331" r:id="rId21"/>
    <p:sldId id="332" r:id="rId22"/>
    <p:sldId id="333" r:id="rId23"/>
    <p:sldId id="334" r:id="rId24"/>
    <p:sldId id="335" r:id="rId25"/>
    <p:sldId id="336" r:id="rId26"/>
    <p:sldId id="275" r:id="rId27"/>
    <p:sldId id="280" r:id="rId28"/>
    <p:sldId id="281" r:id="rId29"/>
    <p:sldId id="282" r:id="rId30"/>
    <p:sldId id="283" r:id="rId31"/>
    <p:sldId id="284" r:id="rId32"/>
    <p:sldId id="337" r:id="rId33"/>
    <p:sldId id="338" r:id="rId34"/>
    <p:sldId id="339" r:id="rId35"/>
    <p:sldId id="340" r:id="rId36"/>
    <p:sldId id="341" r:id="rId37"/>
    <p:sldId id="342" r:id="rId38"/>
    <p:sldId id="343" r:id="rId39"/>
    <p:sldId id="344" r:id="rId40"/>
    <p:sldId id="345" r:id="rId41"/>
    <p:sldId id="346" r:id="rId42"/>
    <p:sldId id="348" r:id="rId43"/>
    <p:sldId id="349" r:id="rId44"/>
    <p:sldId id="350" r:id="rId45"/>
    <p:sldId id="351" r:id="rId46"/>
    <p:sldId id="347" r:id="rId47"/>
    <p:sldId id="352" r:id="rId48"/>
    <p:sldId id="358" r:id="rId49"/>
    <p:sldId id="359" r:id="rId50"/>
    <p:sldId id="353" r:id="rId51"/>
    <p:sldId id="354" r:id="rId52"/>
    <p:sldId id="355" r:id="rId53"/>
    <p:sldId id="356" r:id="rId54"/>
    <p:sldId id="360" r:id="rId55"/>
    <p:sldId id="362" r:id="rId56"/>
    <p:sldId id="363" r:id="rId57"/>
    <p:sldId id="364" r:id="rId58"/>
    <p:sldId id="365" r:id="rId59"/>
    <p:sldId id="366" r:id="rId60"/>
    <p:sldId id="370" r:id="rId61"/>
    <p:sldId id="367" r:id="rId62"/>
    <p:sldId id="368" r:id="rId63"/>
    <p:sldId id="357" r:id="rId64"/>
    <p:sldId id="274" r:id="rId6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Praneeth Jangam" initials="SJ" lastIdx="1" clrIdx="0">
    <p:extLst>
      <p:ext uri="{19B8F6BF-5375-455C-9EA6-DF929625EA0E}">
        <p15:presenceInfo xmlns:p15="http://schemas.microsoft.com/office/powerpoint/2012/main" userId="81cd5aba835946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8" d="100"/>
          <a:sy n="98" d="100"/>
        </p:scale>
        <p:origin x="8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No of elements vs Nusselt number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430577427821522E-2"/>
          <c:y val="0.15787037037037038"/>
          <c:w val="0.84647900262467191"/>
          <c:h val="0.73111111111111116"/>
        </c:manualLayout>
      </c:layout>
      <c:scatterChart>
        <c:scatterStyle val="smoothMarker"/>
        <c:varyColors val="0"/>
        <c:ser>
          <c:idx val="0"/>
          <c:order val="0"/>
          <c:tx>
            <c:strRef>
              <c:f>Sheet1!$K$2</c:f>
              <c:strCache>
                <c:ptCount val="1"/>
                <c:pt idx="0">
                  <c:v>Nusselt number</c:v>
                </c:pt>
              </c:strCache>
            </c:strRef>
          </c:tx>
          <c:spPr>
            <a:ln w="19050" cap="rnd">
              <a:solidFill>
                <a:schemeClr val="accent1"/>
              </a:solidFill>
              <a:round/>
            </a:ln>
            <a:effectLst/>
          </c:spPr>
          <c:marker>
            <c:symbol val="none"/>
          </c:marker>
          <c:xVal>
            <c:numRef>
              <c:f>Sheet1!$C$3:$C$9</c:f>
              <c:numCache>
                <c:formatCode>General</c:formatCode>
                <c:ptCount val="7"/>
                <c:pt idx="0">
                  <c:v>22260</c:v>
                </c:pt>
                <c:pt idx="1">
                  <c:v>44955</c:v>
                </c:pt>
                <c:pt idx="2">
                  <c:v>87384</c:v>
                </c:pt>
                <c:pt idx="3">
                  <c:v>287712</c:v>
                </c:pt>
                <c:pt idx="4">
                  <c:v>662000</c:v>
                </c:pt>
                <c:pt idx="5">
                  <c:v>903279</c:v>
                </c:pt>
                <c:pt idx="6">
                  <c:v>2088000</c:v>
                </c:pt>
              </c:numCache>
            </c:numRef>
          </c:xVal>
          <c:yVal>
            <c:numRef>
              <c:f>Sheet1!$K$3:$K$9</c:f>
              <c:numCache>
                <c:formatCode>General</c:formatCode>
                <c:ptCount val="7"/>
                <c:pt idx="0">
                  <c:v>4.1440000000000001</c:v>
                </c:pt>
                <c:pt idx="1">
                  <c:v>4.0529999999999999</c:v>
                </c:pt>
                <c:pt idx="2">
                  <c:v>4.4630000000000001</c:v>
                </c:pt>
                <c:pt idx="3">
                  <c:v>3.6160000000000001</c:v>
                </c:pt>
                <c:pt idx="4">
                  <c:v>3.5030000000000001</c:v>
                </c:pt>
                <c:pt idx="5">
                  <c:v>3.5049999999999999</c:v>
                </c:pt>
                <c:pt idx="6">
                  <c:v>3.4129999999999998</c:v>
                </c:pt>
              </c:numCache>
            </c:numRef>
          </c:yVal>
          <c:smooth val="1"/>
          <c:extLst>
            <c:ext xmlns:c16="http://schemas.microsoft.com/office/drawing/2014/chart" uri="{C3380CC4-5D6E-409C-BE32-E72D297353CC}">
              <c16:uniqueId val="{00000000-8ACA-4E45-B7CA-438D64D89FDB}"/>
            </c:ext>
          </c:extLst>
        </c:ser>
        <c:dLbls>
          <c:showLegendKey val="0"/>
          <c:showVal val="0"/>
          <c:showCatName val="0"/>
          <c:showSerName val="0"/>
          <c:showPercent val="0"/>
          <c:showBubbleSize val="0"/>
        </c:dLbls>
        <c:axId val="902272543"/>
        <c:axId val="890289695"/>
      </c:scatterChart>
      <c:valAx>
        <c:axId val="9022725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0289695"/>
        <c:crosses val="autoZero"/>
        <c:crossBetween val="midCat"/>
      </c:valAx>
      <c:valAx>
        <c:axId val="890289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227254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average wall shear stress</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'TiO2'!$C$43</c:f>
              <c:strCache>
                <c:ptCount val="1"/>
                <c:pt idx="0">
                  <c:v>avg shear stress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'TiO2'!$B$44:$B$49</c:f>
              <c:numCache>
                <c:formatCode>General</c:formatCode>
                <c:ptCount val="6"/>
                <c:pt idx="0">
                  <c:v>0.1</c:v>
                </c:pt>
                <c:pt idx="1">
                  <c:v>0.5</c:v>
                </c:pt>
                <c:pt idx="2">
                  <c:v>1</c:v>
                </c:pt>
                <c:pt idx="3">
                  <c:v>2</c:v>
                </c:pt>
                <c:pt idx="4">
                  <c:v>3</c:v>
                </c:pt>
                <c:pt idx="5">
                  <c:v>5</c:v>
                </c:pt>
              </c:numCache>
            </c:numRef>
          </c:xVal>
          <c:yVal>
            <c:numRef>
              <c:f>'TiO2'!$C$44:$C$49</c:f>
              <c:numCache>
                <c:formatCode>General</c:formatCode>
                <c:ptCount val="6"/>
                <c:pt idx="0">
                  <c:v>6.6354363000000003E-3</c:v>
                </c:pt>
                <c:pt idx="1">
                  <c:v>6.8066487999999996E-3</c:v>
                </c:pt>
                <c:pt idx="2">
                  <c:v>7.0221635000000003E-3</c:v>
                </c:pt>
                <c:pt idx="3">
                  <c:v>7.4625406000000004E-3</c:v>
                </c:pt>
                <c:pt idx="4">
                  <c:v>7.9100397999999992E-3</c:v>
                </c:pt>
                <c:pt idx="5">
                  <c:v>8.8015869999999996E-3</c:v>
                </c:pt>
              </c:numCache>
            </c:numRef>
          </c:yVal>
          <c:smooth val="1"/>
          <c:extLst>
            <c:ext xmlns:c16="http://schemas.microsoft.com/office/drawing/2014/chart" uri="{C3380CC4-5D6E-409C-BE32-E72D297353CC}">
              <c16:uniqueId val="{00000000-20E8-460F-8D2F-1AFD1154C3E7}"/>
            </c:ext>
          </c:extLst>
        </c:ser>
        <c:ser>
          <c:idx val="1"/>
          <c:order val="1"/>
          <c:tx>
            <c:strRef>
              <c:f>'TiO2'!$D$43</c:f>
              <c:strCache>
                <c:ptCount val="1"/>
                <c:pt idx="0">
                  <c:v>avg shear stress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'TiO2'!$B$44:$B$49</c:f>
              <c:numCache>
                <c:formatCode>General</c:formatCode>
                <c:ptCount val="6"/>
                <c:pt idx="0">
                  <c:v>0.1</c:v>
                </c:pt>
                <c:pt idx="1">
                  <c:v>0.5</c:v>
                </c:pt>
                <c:pt idx="2">
                  <c:v>1</c:v>
                </c:pt>
                <c:pt idx="3">
                  <c:v>2</c:v>
                </c:pt>
                <c:pt idx="4">
                  <c:v>3</c:v>
                </c:pt>
                <c:pt idx="5">
                  <c:v>5</c:v>
                </c:pt>
              </c:numCache>
            </c:numRef>
          </c:xVal>
          <c:yVal>
            <c:numRef>
              <c:f>'TiO2'!$D$44:$D$49</c:f>
              <c:numCache>
                <c:formatCode>General</c:formatCode>
                <c:ptCount val="6"/>
                <c:pt idx="0">
                  <c:v>6.9824789999999998E-3</c:v>
                </c:pt>
                <c:pt idx="1">
                  <c:v>7.1609079999999997E-3</c:v>
                </c:pt>
                <c:pt idx="2">
                  <c:v>7.385595E-3</c:v>
                </c:pt>
                <c:pt idx="3">
                  <c:v>7.8460439999999999E-3</c:v>
                </c:pt>
                <c:pt idx="4">
                  <c:v>8.3146650000000006E-3</c:v>
                </c:pt>
                <c:pt idx="5">
                  <c:v>9.2496880000000007E-3</c:v>
                </c:pt>
              </c:numCache>
            </c:numRef>
          </c:yVal>
          <c:smooth val="1"/>
          <c:extLst>
            <c:ext xmlns:c16="http://schemas.microsoft.com/office/drawing/2014/chart" uri="{C3380CC4-5D6E-409C-BE32-E72D297353CC}">
              <c16:uniqueId val="{00000001-20E8-460F-8D2F-1AFD1154C3E7}"/>
            </c:ext>
          </c:extLst>
        </c:ser>
        <c:ser>
          <c:idx val="2"/>
          <c:order val="2"/>
          <c:tx>
            <c:strRef>
              <c:f>'TiO2'!$E$43</c:f>
              <c:strCache>
                <c:ptCount val="1"/>
                <c:pt idx="0">
                  <c:v>avg shear stress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'TiO2'!$B$44:$B$49</c:f>
              <c:numCache>
                <c:formatCode>General</c:formatCode>
                <c:ptCount val="6"/>
                <c:pt idx="0">
                  <c:v>0.1</c:v>
                </c:pt>
                <c:pt idx="1">
                  <c:v>0.5</c:v>
                </c:pt>
                <c:pt idx="2">
                  <c:v>1</c:v>
                </c:pt>
                <c:pt idx="3">
                  <c:v>2</c:v>
                </c:pt>
                <c:pt idx="4">
                  <c:v>3</c:v>
                </c:pt>
                <c:pt idx="5">
                  <c:v>5</c:v>
                </c:pt>
              </c:numCache>
            </c:numRef>
          </c:xVal>
          <c:yVal>
            <c:numRef>
              <c:f>'TiO2'!$E$44:$E$49</c:f>
              <c:numCache>
                <c:formatCode>General</c:formatCode>
                <c:ptCount val="6"/>
                <c:pt idx="0">
                  <c:v>7.4054280000000004E-3</c:v>
                </c:pt>
                <c:pt idx="1">
                  <c:v>7.5920029999999999E-3</c:v>
                </c:pt>
                <c:pt idx="2">
                  <c:v>7.8264500000000004E-3</c:v>
                </c:pt>
                <c:pt idx="3">
                  <c:v>8.3084890000000005E-3</c:v>
                </c:pt>
                <c:pt idx="4">
                  <c:v>8.8003920000000006E-3</c:v>
                </c:pt>
                <c:pt idx="5">
                  <c:v>9.783857E-3</c:v>
                </c:pt>
              </c:numCache>
            </c:numRef>
          </c:yVal>
          <c:smooth val="1"/>
          <c:extLst>
            <c:ext xmlns:c16="http://schemas.microsoft.com/office/drawing/2014/chart" uri="{C3380CC4-5D6E-409C-BE32-E72D297353CC}">
              <c16:uniqueId val="{00000002-20E8-460F-8D2F-1AFD1154C3E7}"/>
            </c:ext>
          </c:extLst>
        </c:ser>
        <c:ser>
          <c:idx val="3"/>
          <c:order val="3"/>
          <c:tx>
            <c:strRef>
              <c:f>'TiO2'!$F$43</c:f>
              <c:strCache>
                <c:ptCount val="1"/>
                <c:pt idx="0">
                  <c:v>avg shear stress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'TiO2'!$B$44:$B$49</c:f>
              <c:numCache>
                <c:formatCode>General</c:formatCode>
                <c:ptCount val="6"/>
                <c:pt idx="0">
                  <c:v>0.1</c:v>
                </c:pt>
                <c:pt idx="1">
                  <c:v>0.5</c:v>
                </c:pt>
                <c:pt idx="2">
                  <c:v>1</c:v>
                </c:pt>
                <c:pt idx="3">
                  <c:v>2</c:v>
                </c:pt>
                <c:pt idx="4">
                  <c:v>3</c:v>
                </c:pt>
                <c:pt idx="5">
                  <c:v>5</c:v>
                </c:pt>
              </c:numCache>
            </c:numRef>
          </c:xVal>
          <c:yVal>
            <c:numRef>
              <c:f>'TiO2'!$F$44:$F$49</c:f>
              <c:numCache>
                <c:formatCode>General</c:formatCode>
                <c:ptCount val="6"/>
                <c:pt idx="0">
                  <c:v>8.4972969999999991E-3</c:v>
                </c:pt>
                <c:pt idx="1">
                  <c:v>8.7010530000000003E-3</c:v>
                </c:pt>
                <c:pt idx="2">
                  <c:v>8.9574430000000007E-3</c:v>
                </c:pt>
                <c:pt idx="3">
                  <c:v>9.4884930000000006E-3</c:v>
                </c:pt>
                <c:pt idx="4">
                  <c:v>1.003425E-2</c:v>
                </c:pt>
                <c:pt idx="5">
                  <c:v>1.1132400000000001E-2</c:v>
                </c:pt>
              </c:numCache>
            </c:numRef>
          </c:yVal>
          <c:smooth val="1"/>
          <c:extLst>
            <c:ext xmlns:c16="http://schemas.microsoft.com/office/drawing/2014/chart" uri="{C3380CC4-5D6E-409C-BE32-E72D297353CC}">
              <c16:uniqueId val="{00000003-20E8-460F-8D2F-1AFD1154C3E7}"/>
            </c:ext>
          </c:extLst>
        </c:ser>
        <c:dLbls>
          <c:showLegendKey val="0"/>
          <c:showVal val="0"/>
          <c:showCatName val="0"/>
          <c:showSerName val="0"/>
          <c:showPercent val="0"/>
          <c:showBubbleSize val="0"/>
        </c:dLbls>
        <c:axId val="34130975"/>
        <c:axId val="34148255"/>
      </c:scatterChart>
      <c:valAx>
        <c:axId val="341309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48255"/>
        <c:crosses val="autoZero"/>
        <c:crossBetween val="midCat"/>
      </c:valAx>
      <c:valAx>
        <c:axId val="341482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309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Hear transfer coefficient values in wall-1</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'TiO2'!$C$61</c:f>
              <c:strCache>
                <c:ptCount val="1"/>
                <c:pt idx="0">
                  <c:v>heat transfer coeffient in wall1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'TiO2'!$B$62:$B$67</c:f>
              <c:numCache>
                <c:formatCode>General</c:formatCode>
                <c:ptCount val="6"/>
                <c:pt idx="0">
                  <c:v>0.1</c:v>
                </c:pt>
                <c:pt idx="1">
                  <c:v>0.5</c:v>
                </c:pt>
                <c:pt idx="2">
                  <c:v>1</c:v>
                </c:pt>
                <c:pt idx="3">
                  <c:v>2</c:v>
                </c:pt>
                <c:pt idx="4">
                  <c:v>3</c:v>
                </c:pt>
                <c:pt idx="5">
                  <c:v>5</c:v>
                </c:pt>
              </c:numCache>
            </c:numRef>
          </c:xVal>
          <c:yVal>
            <c:numRef>
              <c:f>'TiO2'!$C$62:$C$67</c:f>
              <c:numCache>
                <c:formatCode>General</c:formatCode>
                <c:ptCount val="6"/>
                <c:pt idx="0">
                  <c:v>5.5320112999999997</c:v>
                </c:pt>
                <c:pt idx="1">
                  <c:v>22.653324000000001</c:v>
                </c:pt>
                <c:pt idx="2">
                  <c:v>37.677835000000002</c:v>
                </c:pt>
                <c:pt idx="3">
                  <c:v>57.567447000000001</c:v>
                </c:pt>
                <c:pt idx="4">
                  <c:v>70.733860000000007</c:v>
                </c:pt>
                <c:pt idx="5">
                  <c:v>87.913914000000005</c:v>
                </c:pt>
              </c:numCache>
            </c:numRef>
          </c:yVal>
          <c:smooth val="1"/>
          <c:extLst>
            <c:ext xmlns:c16="http://schemas.microsoft.com/office/drawing/2014/chart" uri="{C3380CC4-5D6E-409C-BE32-E72D297353CC}">
              <c16:uniqueId val="{00000000-BA0E-43D3-8769-4F480E3E16B8}"/>
            </c:ext>
          </c:extLst>
        </c:ser>
        <c:ser>
          <c:idx val="1"/>
          <c:order val="1"/>
          <c:tx>
            <c:strRef>
              <c:f>'TiO2'!$D$61</c:f>
              <c:strCache>
                <c:ptCount val="1"/>
                <c:pt idx="0">
                  <c:v>heat transfer coeffient in wall1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'TiO2'!$B$62:$B$67</c:f>
              <c:numCache>
                <c:formatCode>General</c:formatCode>
                <c:ptCount val="6"/>
                <c:pt idx="0">
                  <c:v>0.1</c:v>
                </c:pt>
                <c:pt idx="1">
                  <c:v>0.5</c:v>
                </c:pt>
                <c:pt idx="2">
                  <c:v>1</c:v>
                </c:pt>
                <c:pt idx="3">
                  <c:v>2</c:v>
                </c:pt>
                <c:pt idx="4">
                  <c:v>3</c:v>
                </c:pt>
                <c:pt idx="5">
                  <c:v>5</c:v>
                </c:pt>
              </c:numCache>
            </c:numRef>
          </c:xVal>
          <c:yVal>
            <c:numRef>
              <c:f>'TiO2'!$D$62:$D$67</c:f>
              <c:numCache>
                <c:formatCode>General</c:formatCode>
                <c:ptCount val="6"/>
                <c:pt idx="0">
                  <c:v>5.6647125999999997</c:v>
                </c:pt>
                <c:pt idx="1">
                  <c:v>23.129902000000001</c:v>
                </c:pt>
                <c:pt idx="2">
                  <c:v>38.391022999999997</c:v>
                </c:pt>
                <c:pt idx="3">
                  <c:v>58.519547000000003</c:v>
                </c:pt>
                <c:pt idx="4">
                  <c:v>71.801522000000006</c:v>
                </c:pt>
                <c:pt idx="5">
                  <c:v>89.082634999999996</c:v>
                </c:pt>
              </c:numCache>
            </c:numRef>
          </c:yVal>
          <c:smooth val="1"/>
          <c:extLst>
            <c:ext xmlns:c16="http://schemas.microsoft.com/office/drawing/2014/chart" uri="{C3380CC4-5D6E-409C-BE32-E72D297353CC}">
              <c16:uniqueId val="{00000001-BA0E-43D3-8769-4F480E3E16B8}"/>
            </c:ext>
          </c:extLst>
        </c:ser>
        <c:ser>
          <c:idx val="2"/>
          <c:order val="2"/>
          <c:tx>
            <c:strRef>
              <c:f>'TiO2'!$E$61</c:f>
              <c:strCache>
                <c:ptCount val="1"/>
                <c:pt idx="0">
                  <c:v>heat transfer coeffient in wall1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'TiO2'!$B$62:$B$67</c:f>
              <c:numCache>
                <c:formatCode>General</c:formatCode>
                <c:ptCount val="6"/>
                <c:pt idx="0">
                  <c:v>0.1</c:v>
                </c:pt>
                <c:pt idx="1">
                  <c:v>0.5</c:v>
                </c:pt>
                <c:pt idx="2">
                  <c:v>1</c:v>
                </c:pt>
                <c:pt idx="3">
                  <c:v>2</c:v>
                </c:pt>
                <c:pt idx="4">
                  <c:v>3</c:v>
                </c:pt>
                <c:pt idx="5">
                  <c:v>5</c:v>
                </c:pt>
              </c:numCache>
            </c:numRef>
          </c:xVal>
          <c:yVal>
            <c:numRef>
              <c:f>'TiO2'!$E$62:$E$67</c:f>
              <c:numCache>
                <c:formatCode>General</c:formatCode>
                <c:ptCount val="6"/>
                <c:pt idx="0">
                  <c:v>5.8463561999999998</c:v>
                </c:pt>
                <c:pt idx="1">
                  <c:v>23.786262000000001</c:v>
                </c:pt>
                <c:pt idx="2">
                  <c:v>39.379486999999997</c:v>
                </c:pt>
                <c:pt idx="3">
                  <c:v>59.850805000000001</c:v>
                </c:pt>
                <c:pt idx="4">
                  <c:v>73.303747000000001</c:v>
                </c:pt>
                <c:pt idx="5">
                  <c:v>90.738138000000006</c:v>
                </c:pt>
              </c:numCache>
            </c:numRef>
          </c:yVal>
          <c:smooth val="1"/>
          <c:extLst>
            <c:ext xmlns:c16="http://schemas.microsoft.com/office/drawing/2014/chart" uri="{C3380CC4-5D6E-409C-BE32-E72D297353CC}">
              <c16:uniqueId val="{00000002-BA0E-43D3-8769-4F480E3E16B8}"/>
            </c:ext>
          </c:extLst>
        </c:ser>
        <c:ser>
          <c:idx val="3"/>
          <c:order val="3"/>
          <c:tx>
            <c:strRef>
              <c:f>'TiO2'!$F$61</c:f>
              <c:strCache>
                <c:ptCount val="1"/>
                <c:pt idx="0">
                  <c:v>heat transfer coeffient in wall1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'TiO2'!$B$62:$B$67</c:f>
              <c:numCache>
                <c:formatCode>General</c:formatCode>
                <c:ptCount val="6"/>
                <c:pt idx="0">
                  <c:v>0.1</c:v>
                </c:pt>
                <c:pt idx="1">
                  <c:v>0.5</c:v>
                </c:pt>
                <c:pt idx="2">
                  <c:v>1</c:v>
                </c:pt>
                <c:pt idx="3">
                  <c:v>2</c:v>
                </c:pt>
                <c:pt idx="4">
                  <c:v>3</c:v>
                </c:pt>
                <c:pt idx="5">
                  <c:v>5</c:v>
                </c:pt>
              </c:numCache>
            </c:numRef>
          </c:xVal>
          <c:yVal>
            <c:numRef>
              <c:f>'TiO2'!$F$62:$F$67</c:f>
              <c:numCache>
                <c:formatCode>General</c:formatCode>
                <c:ptCount val="6"/>
                <c:pt idx="0">
                  <c:v>6.3645056999999996</c:v>
                </c:pt>
                <c:pt idx="1">
                  <c:v>25.652297000000001</c:v>
                </c:pt>
                <c:pt idx="2">
                  <c:v>42.188062000000002</c:v>
                </c:pt>
                <c:pt idx="3">
                  <c:v>63.634656999999997</c:v>
                </c:pt>
                <c:pt idx="4">
                  <c:v>77.573663999999994</c:v>
                </c:pt>
                <c:pt idx="5">
                  <c:v>95.447136</c:v>
                </c:pt>
              </c:numCache>
            </c:numRef>
          </c:yVal>
          <c:smooth val="1"/>
          <c:extLst>
            <c:ext xmlns:c16="http://schemas.microsoft.com/office/drawing/2014/chart" uri="{C3380CC4-5D6E-409C-BE32-E72D297353CC}">
              <c16:uniqueId val="{00000003-BA0E-43D3-8769-4F480E3E16B8}"/>
            </c:ext>
          </c:extLst>
        </c:ser>
        <c:dLbls>
          <c:showLegendKey val="0"/>
          <c:showVal val="0"/>
          <c:showCatName val="0"/>
          <c:showSerName val="0"/>
          <c:showPercent val="0"/>
          <c:showBubbleSize val="0"/>
        </c:dLbls>
        <c:axId val="2000162255"/>
        <c:axId val="2000154095"/>
      </c:scatterChart>
      <c:valAx>
        <c:axId val="20001622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0154095"/>
        <c:crosses val="autoZero"/>
        <c:crossBetween val="midCat"/>
      </c:valAx>
      <c:valAx>
        <c:axId val="2000154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016225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Heat transfer coefficient in wall-2 &amp; wall-3</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'TiO2'!$C$80</c:f>
              <c:strCache>
                <c:ptCount val="1"/>
                <c:pt idx="0">
                  <c:v>heat transfer coeff in wall2&amp;3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'TiO2'!$B$81:$B$86</c:f>
              <c:numCache>
                <c:formatCode>General</c:formatCode>
                <c:ptCount val="6"/>
                <c:pt idx="0">
                  <c:v>0.1</c:v>
                </c:pt>
                <c:pt idx="1">
                  <c:v>0.5</c:v>
                </c:pt>
                <c:pt idx="2">
                  <c:v>1</c:v>
                </c:pt>
                <c:pt idx="3">
                  <c:v>2</c:v>
                </c:pt>
                <c:pt idx="4">
                  <c:v>3</c:v>
                </c:pt>
                <c:pt idx="5">
                  <c:v>5</c:v>
                </c:pt>
              </c:numCache>
            </c:numRef>
          </c:xVal>
          <c:yVal>
            <c:numRef>
              <c:f>'TiO2'!$C$81:$C$86</c:f>
              <c:numCache>
                <c:formatCode>General</c:formatCode>
                <c:ptCount val="6"/>
                <c:pt idx="0">
                  <c:v>5.4061940999999996</c:v>
                </c:pt>
                <c:pt idx="1">
                  <c:v>20.554355000000001</c:v>
                </c:pt>
                <c:pt idx="2">
                  <c:v>32.464315999999997</c:v>
                </c:pt>
                <c:pt idx="3">
                  <c:v>47.002039000000003</c:v>
                </c:pt>
                <c:pt idx="4">
                  <c:v>56.101560999999997</c:v>
                </c:pt>
                <c:pt idx="5">
                  <c:v>67.505433999999994</c:v>
                </c:pt>
              </c:numCache>
            </c:numRef>
          </c:yVal>
          <c:smooth val="1"/>
          <c:extLst>
            <c:ext xmlns:c16="http://schemas.microsoft.com/office/drawing/2014/chart" uri="{C3380CC4-5D6E-409C-BE32-E72D297353CC}">
              <c16:uniqueId val="{00000000-154A-472E-9044-AD756812B0A8}"/>
            </c:ext>
          </c:extLst>
        </c:ser>
        <c:ser>
          <c:idx val="1"/>
          <c:order val="1"/>
          <c:tx>
            <c:strRef>
              <c:f>'TiO2'!$D$80</c:f>
              <c:strCache>
                <c:ptCount val="1"/>
                <c:pt idx="0">
                  <c:v>heat transfer coeff in wall2&amp;3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'TiO2'!$B$81:$B$86</c:f>
              <c:numCache>
                <c:formatCode>General</c:formatCode>
                <c:ptCount val="6"/>
                <c:pt idx="0">
                  <c:v>0.1</c:v>
                </c:pt>
                <c:pt idx="1">
                  <c:v>0.5</c:v>
                </c:pt>
                <c:pt idx="2">
                  <c:v>1</c:v>
                </c:pt>
                <c:pt idx="3">
                  <c:v>2</c:v>
                </c:pt>
                <c:pt idx="4">
                  <c:v>3</c:v>
                </c:pt>
                <c:pt idx="5">
                  <c:v>5</c:v>
                </c:pt>
              </c:numCache>
            </c:numRef>
          </c:xVal>
          <c:yVal>
            <c:numRef>
              <c:f>'TiO2'!$D$81:$D$86</c:f>
              <c:numCache>
                <c:formatCode>General</c:formatCode>
                <c:ptCount val="6"/>
                <c:pt idx="0">
                  <c:v>5.5193447000000004</c:v>
                </c:pt>
                <c:pt idx="1">
                  <c:v>20.953640999999998</c:v>
                </c:pt>
                <c:pt idx="2">
                  <c:v>33.011628000000002</c:v>
                </c:pt>
                <c:pt idx="3">
                  <c:v>47.672787</c:v>
                </c:pt>
                <c:pt idx="4">
                  <c:v>56.823019000000002</c:v>
                </c:pt>
                <c:pt idx="5">
                  <c:v>68.266546500000004</c:v>
                </c:pt>
              </c:numCache>
            </c:numRef>
          </c:yVal>
          <c:smooth val="1"/>
          <c:extLst>
            <c:ext xmlns:c16="http://schemas.microsoft.com/office/drawing/2014/chart" uri="{C3380CC4-5D6E-409C-BE32-E72D297353CC}">
              <c16:uniqueId val="{00000001-154A-472E-9044-AD756812B0A8}"/>
            </c:ext>
          </c:extLst>
        </c:ser>
        <c:ser>
          <c:idx val="2"/>
          <c:order val="2"/>
          <c:tx>
            <c:strRef>
              <c:f>'TiO2'!$E$80</c:f>
              <c:strCache>
                <c:ptCount val="1"/>
                <c:pt idx="0">
                  <c:v>heat transfer coeff in wall2&amp;3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'TiO2'!$B$81:$B$86</c:f>
              <c:numCache>
                <c:formatCode>General</c:formatCode>
                <c:ptCount val="6"/>
                <c:pt idx="0">
                  <c:v>0.1</c:v>
                </c:pt>
                <c:pt idx="1">
                  <c:v>0.5</c:v>
                </c:pt>
                <c:pt idx="2">
                  <c:v>1</c:v>
                </c:pt>
                <c:pt idx="3">
                  <c:v>2</c:v>
                </c:pt>
                <c:pt idx="4">
                  <c:v>3</c:v>
                </c:pt>
                <c:pt idx="5">
                  <c:v>5</c:v>
                </c:pt>
              </c:numCache>
            </c:numRef>
          </c:xVal>
          <c:yVal>
            <c:numRef>
              <c:f>'TiO2'!$E$81:$E$86</c:f>
              <c:numCache>
                <c:formatCode>General</c:formatCode>
                <c:ptCount val="6"/>
                <c:pt idx="0">
                  <c:v>5.7078056999999998</c:v>
                </c:pt>
                <c:pt idx="1">
                  <c:v>21.4997045</c:v>
                </c:pt>
                <c:pt idx="2">
                  <c:v>33.763306999999998</c:v>
                </c:pt>
                <c:pt idx="3">
                  <c:v>48.600700000000003</c:v>
                </c:pt>
                <c:pt idx="4">
                  <c:v>57.828334499999997</c:v>
                </c:pt>
                <c:pt idx="5">
                  <c:v>69.336322499999994</c:v>
                </c:pt>
              </c:numCache>
            </c:numRef>
          </c:yVal>
          <c:smooth val="1"/>
          <c:extLst>
            <c:ext xmlns:c16="http://schemas.microsoft.com/office/drawing/2014/chart" uri="{C3380CC4-5D6E-409C-BE32-E72D297353CC}">
              <c16:uniqueId val="{00000002-154A-472E-9044-AD756812B0A8}"/>
            </c:ext>
          </c:extLst>
        </c:ser>
        <c:ser>
          <c:idx val="3"/>
          <c:order val="3"/>
          <c:tx>
            <c:strRef>
              <c:f>'TiO2'!$F$80</c:f>
              <c:strCache>
                <c:ptCount val="1"/>
                <c:pt idx="0">
                  <c:v>heat transfer coeff in wall2&amp;3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'TiO2'!$B$81:$B$86</c:f>
              <c:numCache>
                <c:formatCode>General</c:formatCode>
                <c:ptCount val="6"/>
                <c:pt idx="0">
                  <c:v>0.1</c:v>
                </c:pt>
                <c:pt idx="1">
                  <c:v>0.5</c:v>
                </c:pt>
                <c:pt idx="2">
                  <c:v>1</c:v>
                </c:pt>
                <c:pt idx="3">
                  <c:v>2</c:v>
                </c:pt>
                <c:pt idx="4">
                  <c:v>3</c:v>
                </c:pt>
                <c:pt idx="5">
                  <c:v>5</c:v>
                </c:pt>
              </c:numCache>
            </c:numRef>
          </c:xVal>
          <c:yVal>
            <c:numRef>
              <c:f>'TiO2'!$F$81:$F$86</c:f>
              <c:numCache>
                <c:formatCode>General</c:formatCode>
                <c:ptCount val="6"/>
                <c:pt idx="0">
                  <c:v>6.2035450000000001</c:v>
                </c:pt>
                <c:pt idx="1">
                  <c:v>23.040333500000003</c:v>
                </c:pt>
                <c:pt idx="2">
                  <c:v>35.879017500000003</c:v>
                </c:pt>
                <c:pt idx="3">
                  <c:v>51.215154499999997</c:v>
                </c:pt>
                <c:pt idx="4">
                  <c:v>60.662575000000004</c:v>
                </c:pt>
                <c:pt idx="5">
                  <c:v>72.3633715</c:v>
                </c:pt>
              </c:numCache>
            </c:numRef>
          </c:yVal>
          <c:smooth val="1"/>
          <c:extLst>
            <c:ext xmlns:c16="http://schemas.microsoft.com/office/drawing/2014/chart" uri="{C3380CC4-5D6E-409C-BE32-E72D297353CC}">
              <c16:uniqueId val="{00000003-154A-472E-9044-AD756812B0A8}"/>
            </c:ext>
          </c:extLst>
        </c:ser>
        <c:dLbls>
          <c:showLegendKey val="0"/>
          <c:showVal val="0"/>
          <c:showCatName val="0"/>
          <c:showSerName val="0"/>
          <c:showPercent val="0"/>
          <c:showBubbleSize val="0"/>
        </c:dLbls>
        <c:axId val="1710400543"/>
        <c:axId val="1705899231"/>
      </c:scatterChart>
      <c:valAx>
        <c:axId val="17104005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5899231"/>
        <c:crosses val="autoZero"/>
        <c:crossBetween val="midCat"/>
      </c:valAx>
      <c:valAx>
        <c:axId val="1705899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040054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Pumping power</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'TiO2'!$C$143</c:f>
              <c:strCache>
                <c:ptCount val="1"/>
                <c:pt idx="0">
                  <c:v>pumping power at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'TiO2'!$B$144:$B$149</c:f>
              <c:numCache>
                <c:formatCode>General</c:formatCode>
                <c:ptCount val="6"/>
                <c:pt idx="0">
                  <c:v>0.1</c:v>
                </c:pt>
                <c:pt idx="1">
                  <c:v>0.5</c:v>
                </c:pt>
                <c:pt idx="2">
                  <c:v>1</c:v>
                </c:pt>
                <c:pt idx="3">
                  <c:v>2</c:v>
                </c:pt>
                <c:pt idx="4">
                  <c:v>3</c:v>
                </c:pt>
                <c:pt idx="5">
                  <c:v>5</c:v>
                </c:pt>
              </c:numCache>
            </c:numRef>
          </c:xVal>
          <c:yVal>
            <c:numRef>
              <c:f>'TiO2'!$C$144:$C$149</c:f>
              <c:numCache>
                <c:formatCode>General</c:formatCode>
                <c:ptCount val="6"/>
                <c:pt idx="0">
                  <c:v>5.2920000000000002E-2</c:v>
                </c:pt>
                <c:pt idx="1">
                  <c:v>5.357E-2</c:v>
                </c:pt>
                <c:pt idx="2">
                  <c:v>5.1746E-2</c:v>
                </c:pt>
                <c:pt idx="3">
                  <c:v>5.3170000000000002E-2</c:v>
                </c:pt>
                <c:pt idx="4">
                  <c:v>5.7290000000000001E-2</c:v>
                </c:pt>
                <c:pt idx="5">
                  <c:v>6.0010000000000001E-2</c:v>
                </c:pt>
              </c:numCache>
            </c:numRef>
          </c:yVal>
          <c:smooth val="1"/>
          <c:extLst>
            <c:ext xmlns:c16="http://schemas.microsoft.com/office/drawing/2014/chart" uri="{C3380CC4-5D6E-409C-BE32-E72D297353CC}">
              <c16:uniqueId val="{00000000-2ABA-4137-B365-AFF95B36136C}"/>
            </c:ext>
          </c:extLst>
        </c:ser>
        <c:ser>
          <c:idx val="1"/>
          <c:order val="1"/>
          <c:tx>
            <c:strRef>
              <c:f>'TiO2'!$D$143</c:f>
              <c:strCache>
                <c:ptCount val="1"/>
                <c:pt idx="0">
                  <c:v>pumping power at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'TiO2'!$B$144:$B$149</c:f>
              <c:numCache>
                <c:formatCode>General</c:formatCode>
                <c:ptCount val="6"/>
                <c:pt idx="0">
                  <c:v>0.1</c:v>
                </c:pt>
                <c:pt idx="1">
                  <c:v>0.5</c:v>
                </c:pt>
                <c:pt idx="2">
                  <c:v>1</c:v>
                </c:pt>
                <c:pt idx="3">
                  <c:v>2</c:v>
                </c:pt>
                <c:pt idx="4">
                  <c:v>3</c:v>
                </c:pt>
                <c:pt idx="5">
                  <c:v>5</c:v>
                </c:pt>
              </c:numCache>
            </c:numRef>
          </c:xVal>
          <c:yVal>
            <c:numRef>
              <c:f>'TiO2'!$D$144:$D$149</c:f>
              <c:numCache>
                <c:formatCode>General</c:formatCode>
                <c:ptCount val="6"/>
                <c:pt idx="0">
                  <c:v>5.6303609469021597E-2</c:v>
                </c:pt>
                <c:pt idx="1">
                  <c:v>5.6981216049714102E-2</c:v>
                </c:pt>
                <c:pt idx="2">
                  <c:v>5.7796509525727603E-2</c:v>
                </c:pt>
                <c:pt idx="3">
                  <c:v>5.9387406221381299E-2</c:v>
                </c:pt>
                <c:pt idx="4">
                  <c:v>6.0880430289271398E-2</c:v>
                </c:pt>
                <c:pt idx="5">
                  <c:v>6.3736421543426999E-2</c:v>
                </c:pt>
              </c:numCache>
            </c:numRef>
          </c:yVal>
          <c:smooth val="1"/>
          <c:extLst>
            <c:ext xmlns:c16="http://schemas.microsoft.com/office/drawing/2014/chart" uri="{C3380CC4-5D6E-409C-BE32-E72D297353CC}">
              <c16:uniqueId val="{00000001-2ABA-4137-B365-AFF95B36136C}"/>
            </c:ext>
          </c:extLst>
        </c:ser>
        <c:ser>
          <c:idx val="2"/>
          <c:order val="2"/>
          <c:tx>
            <c:strRef>
              <c:f>'TiO2'!$E$143</c:f>
              <c:strCache>
                <c:ptCount val="1"/>
                <c:pt idx="0">
                  <c:v>pumping power at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'TiO2'!$B$144:$B$149</c:f>
              <c:numCache>
                <c:formatCode>General</c:formatCode>
                <c:ptCount val="6"/>
                <c:pt idx="0">
                  <c:v>0.1</c:v>
                </c:pt>
                <c:pt idx="1">
                  <c:v>0.5</c:v>
                </c:pt>
                <c:pt idx="2">
                  <c:v>1</c:v>
                </c:pt>
                <c:pt idx="3">
                  <c:v>2</c:v>
                </c:pt>
                <c:pt idx="4">
                  <c:v>3</c:v>
                </c:pt>
                <c:pt idx="5">
                  <c:v>5</c:v>
                </c:pt>
              </c:numCache>
            </c:numRef>
          </c:xVal>
          <c:yVal>
            <c:numRef>
              <c:f>'TiO2'!$E$144:$E$149</c:f>
              <c:numCache>
                <c:formatCode>General</c:formatCode>
                <c:ptCount val="6"/>
                <c:pt idx="0">
                  <c:v>6.0660180411965657E-2</c:v>
                </c:pt>
                <c:pt idx="1">
                  <c:v>6.1388957340196795E-2</c:v>
                </c:pt>
                <c:pt idx="2">
                  <c:v>6.2250151112525798E-2</c:v>
                </c:pt>
                <c:pt idx="3">
                  <c:v>6.3912462141863455E-2</c:v>
                </c:pt>
                <c:pt idx="4">
                  <c:v>6.5528714743817607E-2</c:v>
                </c:pt>
                <c:pt idx="5">
                  <c:v>6.8573116516988469E-2</c:v>
                </c:pt>
              </c:numCache>
            </c:numRef>
          </c:yVal>
          <c:smooth val="1"/>
          <c:extLst>
            <c:ext xmlns:c16="http://schemas.microsoft.com/office/drawing/2014/chart" uri="{C3380CC4-5D6E-409C-BE32-E72D297353CC}">
              <c16:uniqueId val="{00000002-2ABA-4137-B365-AFF95B36136C}"/>
            </c:ext>
          </c:extLst>
        </c:ser>
        <c:ser>
          <c:idx val="3"/>
          <c:order val="3"/>
          <c:tx>
            <c:strRef>
              <c:f>'TiO2'!$F$143</c:f>
              <c:strCache>
                <c:ptCount val="1"/>
                <c:pt idx="0">
                  <c:v>pumping power at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'TiO2'!$B$144:$B$149</c:f>
              <c:numCache>
                <c:formatCode>General</c:formatCode>
                <c:ptCount val="6"/>
                <c:pt idx="0">
                  <c:v>0.1</c:v>
                </c:pt>
                <c:pt idx="1">
                  <c:v>0.5</c:v>
                </c:pt>
                <c:pt idx="2">
                  <c:v>1</c:v>
                </c:pt>
                <c:pt idx="3">
                  <c:v>2</c:v>
                </c:pt>
                <c:pt idx="4">
                  <c:v>3</c:v>
                </c:pt>
                <c:pt idx="5">
                  <c:v>5</c:v>
                </c:pt>
              </c:numCache>
            </c:numRef>
          </c:xVal>
          <c:yVal>
            <c:numRef>
              <c:f>'TiO2'!$F$144:$F$149</c:f>
              <c:numCache>
                <c:formatCode>General</c:formatCode>
                <c:ptCount val="6"/>
                <c:pt idx="0">
                  <c:v>7.2724258035456596E-2</c:v>
                </c:pt>
                <c:pt idx="1">
                  <c:v>7.3563423407400824E-2</c:v>
                </c:pt>
                <c:pt idx="2">
                  <c:v>7.4546370178390942E-2</c:v>
                </c:pt>
                <c:pt idx="3">
                  <c:v>7.6445960985781131E-2</c:v>
                </c:pt>
                <c:pt idx="4">
                  <c:v>7.8310652291776611E-2</c:v>
                </c:pt>
                <c:pt idx="5">
                  <c:v>8.1840452613555478E-2</c:v>
                </c:pt>
              </c:numCache>
            </c:numRef>
          </c:yVal>
          <c:smooth val="1"/>
          <c:extLst>
            <c:ext xmlns:c16="http://schemas.microsoft.com/office/drawing/2014/chart" uri="{C3380CC4-5D6E-409C-BE32-E72D297353CC}">
              <c16:uniqueId val="{00000003-2ABA-4137-B365-AFF95B36136C}"/>
            </c:ext>
          </c:extLst>
        </c:ser>
        <c:dLbls>
          <c:showLegendKey val="0"/>
          <c:showVal val="0"/>
          <c:showCatName val="0"/>
          <c:showSerName val="0"/>
          <c:showPercent val="0"/>
          <c:showBubbleSize val="0"/>
        </c:dLbls>
        <c:axId val="39407183"/>
        <c:axId val="39405743"/>
      </c:scatterChart>
      <c:valAx>
        <c:axId val="394071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05743"/>
        <c:crosses val="autoZero"/>
        <c:crossBetween val="midCat"/>
      </c:valAx>
      <c:valAx>
        <c:axId val="39405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0718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average heat transfer coefficient</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'SIO2'!$C$5</c:f>
              <c:strCache>
                <c:ptCount val="1"/>
                <c:pt idx="0">
                  <c:v>heat transfer coefficient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'SIO2'!$B$6:$B$11</c:f>
              <c:numCache>
                <c:formatCode>General</c:formatCode>
                <c:ptCount val="6"/>
                <c:pt idx="0">
                  <c:v>0.1</c:v>
                </c:pt>
                <c:pt idx="1">
                  <c:v>0.5</c:v>
                </c:pt>
                <c:pt idx="2">
                  <c:v>1</c:v>
                </c:pt>
                <c:pt idx="3">
                  <c:v>2</c:v>
                </c:pt>
                <c:pt idx="4">
                  <c:v>3</c:v>
                </c:pt>
                <c:pt idx="5">
                  <c:v>5</c:v>
                </c:pt>
              </c:numCache>
            </c:numRef>
          </c:xVal>
          <c:yVal>
            <c:numRef>
              <c:f>'SIO2'!$C$6:$C$11</c:f>
              <c:numCache>
                <c:formatCode>General</c:formatCode>
                <c:ptCount val="6"/>
                <c:pt idx="0">
                  <c:v>5.4481330000000003</c:v>
                </c:pt>
                <c:pt idx="1">
                  <c:v>21.254010000000001</c:v>
                </c:pt>
                <c:pt idx="2">
                  <c:v>34.202159999999999</c:v>
                </c:pt>
                <c:pt idx="3">
                  <c:v>50.52384</c:v>
                </c:pt>
                <c:pt idx="4">
                  <c:v>60.978990000000003</c:v>
                </c:pt>
                <c:pt idx="5">
                  <c:v>74.308260000000004</c:v>
                </c:pt>
              </c:numCache>
            </c:numRef>
          </c:yVal>
          <c:smooth val="1"/>
          <c:extLst>
            <c:ext xmlns:c16="http://schemas.microsoft.com/office/drawing/2014/chart" uri="{C3380CC4-5D6E-409C-BE32-E72D297353CC}">
              <c16:uniqueId val="{00000000-75C1-4B4A-987C-283B009477F5}"/>
            </c:ext>
          </c:extLst>
        </c:ser>
        <c:ser>
          <c:idx val="1"/>
          <c:order val="1"/>
          <c:tx>
            <c:strRef>
              <c:f>'SIO2'!$D$5</c:f>
              <c:strCache>
                <c:ptCount val="1"/>
                <c:pt idx="0">
                  <c:v>heat transfer coefficient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'SIO2'!$B$6:$B$11</c:f>
              <c:numCache>
                <c:formatCode>General</c:formatCode>
                <c:ptCount val="6"/>
                <c:pt idx="0">
                  <c:v>0.1</c:v>
                </c:pt>
                <c:pt idx="1">
                  <c:v>0.5</c:v>
                </c:pt>
                <c:pt idx="2">
                  <c:v>1</c:v>
                </c:pt>
                <c:pt idx="3">
                  <c:v>2</c:v>
                </c:pt>
                <c:pt idx="4">
                  <c:v>3</c:v>
                </c:pt>
                <c:pt idx="5">
                  <c:v>5</c:v>
                </c:pt>
              </c:numCache>
            </c:numRef>
          </c:xVal>
          <c:yVal>
            <c:numRef>
              <c:f>'SIO2'!$D$6:$D$11</c:f>
              <c:numCache>
                <c:formatCode>General</c:formatCode>
                <c:ptCount val="6"/>
                <c:pt idx="0">
                  <c:v>5.6379460000000003</c:v>
                </c:pt>
                <c:pt idx="1">
                  <c:v>21.870049999999999</c:v>
                </c:pt>
                <c:pt idx="2">
                  <c:v>35.064770000000003</c:v>
                </c:pt>
                <c:pt idx="3">
                  <c:v>51.59975</c:v>
                </c:pt>
                <c:pt idx="4">
                  <c:v>62.14434</c:v>
                </c:pt>
                <c:pt idx="5">
                  <c:v>75.536619999999999</c:v>
                </c:pt>
              </c:numCache>
            </c:numRef>
          </c:yVal>
          <c:smooth val="1"/>
          <c:extLst>
            <c:ext xmlns:c16="http://schemas.microsoft.com/office/drawing/2014/chart" uri="{C3380CC4-5D6E-409C-BE32-E72D297353CC}">
              <c16:uniqueId val="{00000001-75C1-4B4A-987C-283B009477F5}"/>
            </c:ext>
          </c:extLst>
        </c:ser>
        <c:ser>
          <c:idx val="2"/>
          <c:order val="2"/>
          <c:tx>
            <c:strRef>
              <c:f>'SIO2'!$E$5</c:f>
              <c:strCache>
                <c:ptCount val="1"/>
                <c:pt idx="0">
                  <c:v>heat transfer coefficient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'SIO2'!$B$6:$B$11</c:f>
              <c:numCache>
                <c:formatCode>General</c:formatCode>
                <c:ptCount val="6"/>
                <c:pt idx="0">
                  <c:v>0.1</c:v>
                </c:pt>
                <c:pt idx="1">
                  <c:v>0.5</c:v>
                </c:pt>
                <c:pt idx="2">
                  <c:v>1</c:v>
                </c:pt>
                <c:pt idx="3">
                  <c:v>2</c:v>
                </c:pt>
                <c:pt idx="4">
                  <c:v>3</c:v>
                </c:pt>
                <c:pt idx="5">
                  <c:v>5</c:v>
                </c:pt>
              </c:numCache>
            </c:numRef>
          </c:xVal>
          <c:yVal>
            <c:numRef>
              <c:f>'SIO2'!$E$6:$E$11</c:f>
              <c:numCache>
                <c:formatCode>General</c:formatCode>
                <c:ptCount val="6"/>
                <c:pt idx="0">
                  <c:v>5.8273299999999999</c:v>
                </c:pt>
                <c:pt idx="1">
                  <c:v>22.479109999999999</c:v>
                </c:pt>
                <c:pt idx="2">
                  <c:v>35.913910000000001</c:v>
                </c:pt>
                <c:pt idx="3">
                  <c:v>52.654249999999998</c:v>
                </c:pt>
                <c:pt idx="4">
                  <c:v>63.282940000000004</c:v>
                </c:pt>
                <c:pt idx="5">
                  <c:v>76.738159999999993</c:v>
                </c:pt>
              </c:numCache>
            </c:numRef>
          </c:yVal>
          <c:smooth val="1"/>
          <c:extLst>
            <c:ext xmlns:c16="http://schemas.microsoft.com/office/drawing/2014/chart" uri="{C3380CC4-5D6E-409C-BE32-E72D297353CC}">
              <c16:uniqueId val="{00000002-75C1-4B4A-987C-283B009477F5}"/>
            </c:ext>
          </c:extLst>
        </c:ser>
        <c:ser>
          <c:idx val="3"/>
          <c:order val="3"/>
          <c:tx>
            <c:strRef>
              <c:f>'SIO2'!$F$5</c:f>
              <c:strCache>
                <c:ptCount val="1"/>
                <c:pt idx="0">
                  <c:v>heat transfer coefficient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'SIO2'!$B$6:$B$11</c:f>
              <c:numCache>
                <c:formatCode>General</c:formatCode>
                <c:ptCount val="6"/>
                <c:pt idx="0">
                  <c:v>0.1</c:v>
                </c:pt>
                <c:pt idx="1">
                  <c:v>0.5</c:v>
                </c:pt>
                <c:pt idx="2">
                  <c:v>1</c:v>
                </c:pt>
                <c:pt idx="3">
                  <c:v>2</c:v>
                </c:pt>
                <c:pt idx="4">
                  <c:v>3</c:v>
                </c:pt>
                <c:pt idx="5">
                  <c:v>5</c:v>
                </c:pt>
              </c:numCache>
            </c:numRef>
          </c:xVal>
          <c:yVal>
            <c:numRef>
              <c:f>'SIO2'!$F$6:$F$11</c:f>
              <c:numCache>
                <c:formatCode>General</c:formatCode>
                <c:ptCount val="6"/>
                <c:pt idx="0">
                  <c:v>6.2397229999999997</c:v>
                </c:pt>
                <c:pt idx="1">
                  <c:v>23.789370000000002</c:v>
                </c:pt>
                <c:pt idx="2">
                  <c:v>37.729880000000001</c:v>
                </c:pt>
                <c:pt idx="3">
                  <c:v>54.898870000000002</c:v>
                </c:pt>
                <c:pt idx="4">
                  <c:v>65.700339999999997</c:v>
                </c:pt>
                <c:pt idx="5">
                  <c:v>79.270759999999996</c:v>
                </c:pt>
              </c:numCache>
            </c:numRef>
          </c:yVal>
          <c:smooth val="1"/>
          <c:extLst>
            <c:ext xmlns:c16="http://schemas.microsoft.com/office/drawing/2014/chart" uri="{C3380CC4-5D6E-409C-BE32-E72D297353CC}">
              <c16:uniqueId val="{00000003-75C1-4B4A-987C-283B009477F5}"/>
            </c:ext>
          </c:extLst>
        </c:ser>
        <c:dLbls>
          <c:showLegendKey val="0"/>
          <c:showVal val="0"/>
          <c:showCatName val="0"/>
          <c:showSerName val="0"/>
          <c:showPercent val="0"/>
          <c:showBubbleSize val="0"/>
        </c:dLbls>
        <c:axId val="39369263"/>
        <c:axId val="39369743"/>
      </c:scatterChart>
      <c:valAx>
        <c:axId val="393692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69743"/>
        <c:crosses val="autoZero"/>
        <c:crossBetween val="midCat"/>
      </c:valAx>
      <c:valAx>
        <c:axId val="39369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692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Richardson Number vs Nusselt Number </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Sheet1!$B$34</c:f>
              <c:strCache>
                <c:ptCount val="1"/>
                <c:pt idx="0">
                  <c:v>Nusselt numbers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Sheet1!$A$35:$A$40</c:f>
              <c:numCache>
                <c:formatCode>General</c:formatCode>
                <c:ptCount val="6"/>
                <c:pt idx="0">
                  <c:v>0.1</c:v>
                </c:pt>
                <c:pt idx="1">
                  <c:v>0.5</c:v>
                </c:pt>
                <c:pt idx="2">
                  <c:v>1</c:v>
                </c:pt>
                <c:pt idx="3">
                  <c:v>2</c:v>
                </c:pt>
                <c:pt idx="4">
                  <c:v>3</c:v>
                </c:pt>
                <c:pt idx="5">
                  <c:v>5</c:v>
                </c:pt>
              </c:numCache>
            </c:numRef>
          </c:xVal>
          <c:yVal>
            <c:numRef>
              <c:f>Sheet1!$B$35:$B$40</c:f>
              <c:numCache>
                <c:formatCode>General</c:formatCode>
                <c:ptCount val="6"/>
                <c:pt idx="0">
                  <c:v>9.1258509212730335E-2</c:v>
                </c:pt>
                <c:pt idx="1">
                  <c:v>0.35601356783919597</c:v>
                </c:pt>
                <c:pt idx="2">
                  <c:v>0.57290050251256286</c:v>
                </c:pt>
                <c:pt idx="3">
                  <c:v>0.84629547738693478</c:v>
                </c:pt>
                <c:pt idx="4">
                  <c:v>1.0214236180904523</c:v>
                </c:pt>
                <c:pt idx="5">
                  <c:v>1.2446944723618092</c:v>
                </c:pt>
              </c:numCache>
            </c:numRef>
          </c:yVal>
          <c:smooth val="1"/>
          <c:extLst>
            <c:ext xmlns:c16="http://schemas.microsoft.com/office/drawing/2014/chart" uri="{C3380CC4-5D6E-409C-BE32-E72D297353CC}">
              <c16:uniqueId val="{00000000-7A60-4604-B191-DAD1379DB883}"/>
            </c:ext>
          </c:extLst>
        </c:ser>
        <c:ser>
          <c:idx val="1"/>
          <c:order val="1"/>
          <c:tx>
            <c:strRef>
              <c:f>Sheet1!$C$34</c:f>
              <c:strCache>
                <c:ptCount val="1"/>
                <c:pt idx="0">
                  <c:v>Nusselt numbers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Sheet1!$A$35:$A$40</c:f>
              <c:numCache>
                <c:formatCode>General</c:formatCode>
                <c:ptCount val="6"/>
                <c:pt idx="0">
                  <c:v>0.1</c:v>
                </c:pt>
                <c:pt idx="1">
                  <c:v>0.5</c:v>
                </c:pt>
                <c:pt idx="2">
                  <c:v>1</c:v>
                </c:pt>
                <c:pt idx="3">
                  <c:v>2</c:v>
                </c:pt>
                <c:pt idx="4">
                  <c:v>3</c:v>
                </c:pt>
                <c:pt idx="5">
                  <c:v>5</c:v>
                </c:pt>
              </c:numCache>
            </c:numRef>
          </c:xVal>
          <c:yVal>
            <c:numRef>
              <c:f>Sheet1!$C$35:$C$40</c:f>
              <c:numCache>
                <c:formatCode>General</c:formatCode>
                <c:ptCount val="6"/>
                <c:pt idx="0">
                  <c:v>9.3853611600803716E-2</c:v>
                </c:pt>
                <c:pt idx="1">
                  <c:v>0.36406577473252794</c:v>
                </c:pt>
                <c:pt idx="2">
                  <c:v>0.58371529355753216</c:v>
                </c:pt>
                <c:pt idx="3">
                  <c:v>0.85896936494222742</c:v>
                </c:pt>
                <c:pt idx="4">
                  <c:v>1.0345027691908171</c:v>
                </c:pt>
                <c:pt idx="5">
                  <c:v>1.2574410246422192</c:v>
                </c:pt>
              </c:numCache>
            </c:numRef>
          </c:yVal>
          <c:smooth val="1"/>
          <c:extLst>
            <c:ext xmlns:c16="http://schemas.microsoft.com/office/drawing/2014/chart" uri="{C3380CC4-5D6E-409C-BE32-E72D297353CC}">
              <c16:uniqueId val="{00000001-7A60-4604-B191-DAD1379DB883}"/>
            </c:ext>
          </c:extLst>
        </c:ser>
        <c:ser>
          <c:idx val="2"/>
          <c:order val="2"/>
          <c:tx>
            <c:strRef>
              <c:f>Sheet1!$D$34</c:f>
              <c:strCache>
                <c:ptCount val="1"/>
                <c:pt idx="0">
                  <c:v>Nusselt numbers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Sheet1!$A$35:$A$40</c:f>
              <c:numCache>
                <c:formatCode>General</c:formatCode>
                <c:ptCount val="6"/>
                <c:pt idx="0">
                  <c:v>0.1</c:v>
                </c:pt>
                <c:pt idx="1">
                  <c:v>0.5</c:v>
                </c:pt>
                <c:pt idx="2">
                  <c:v>1</c:v>
                </c:pt>
                <c:pt idx="3">
                  <c:v>2</c:v>
                </c:pt>
                <c:pt idx="4">
                  <c:v>3</c:v>
                </c:pt>
                <c:pt idx="5">
                  <c:v>5</c:v>
                </c:pt>
              </c:numCache>
            </c:numRef>
          </c:xVal>
          <c:yVal>
            <c:numRef>
              <c:f>Sheet1!$D$35:$D$40</c:f>
              <c:numCache>
                <c:formatCode>General</c:formatCode>
                <c:ptCount val="6"/>
                <c:pt idx="0">
                  <c:v>9.6659810572760296E-2</c:v>
                </c:pt>
                <c:pt idx="1">
                  <c:v>0.37286828006037781</c:v>
                </c:pt>
                <c:pt idx="2">
                  <c:v>0.59571566009255728</c:v>
                </c:pt>
                <c:pt idx="3">
                  <c:v>0.87339310299069439</c:v>
                </c:pt>
                <c:pt idx="4">
                  <c:v>1.0496946273657672</c:v>
                </c:pt>
                <c:pt idx="5">
                  <c:v>1.272880720553353</c:v>
                </c:pt>
              </c:numCache>
            </c:numRef>
          </c:yVal>
          <c:smooth val="1"/>
          <c:extLst>
            <c:ext xmlns:c16="http://schemas.microsoft.com/office/drawing/2014/chart" uri="{C3380CC4-5D6E-409C-BE32-E72D297353CC}">
              <c16:uniqueId val="{00000002-7A60-4604-B191-DAD1379DB883}"/>
            </c:ext>
          </c:extLst>
        </c:ser>
        <c:ser>
          <c:idx val="3"/>
          <c:order val="3"/>
          <c:tx>
            <c:strRef>
              <c:f>Sheet1!$E$34</c:f>
              <c:strCache>
                <c:ptCount val="1"/>
                <c:pt idx="0">
                  <c:v>Nusselt numbers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Sheet1!$A$35:$A$40</c:f>
              <c:numCache>
                <c:formatCode>General</c:formatCode>
                <c:ptCount val="6"/>
                <c:pt idx="0">
                  <c:v>0.1</c:v>
                </c:pt>
                <c:pt idx="1">
                  <c:v>0.5</c:v>
                </c:pt>
                <c:pt idx="2">
                  <c:v>1</c:v>
                </c:pt>
                <c:pt idx="3">
                  <c:v>2</c:v>
                </c:pt>
                <c:pt idx="4">
                  <c:v>3</c:v>
                </c:pt>
                <c:pt idx="5">
                  <c:v>5</c:v>
                </c:pt>
              </c:numCache>
            </c:numRef>
          </c:xVal>
          <c:yVal>
            <c:numRef>
              <c:f>Sheet1!$E$35:$E$40</c:f>
              <c:numCache>
                <c:formatCode>General</c:formatCode>
                <c:ptCount val="6"/>
                <c:pt idx="0">
                  <c:v>0.10291817312133007</c:v>
                </c:pt>
                <c:pt idx="1">
                  <c:v>0.39238256251237053</c:v>
                </c:pt>
                <c:pt idx="2">
                  <c:v>0.62231774097776604</c:v>
                </c:pt>
                <c:pt idx="3">
                  <c:v>0.90550356271029886</c:v>
                </c:pt>
                <c:pt idx="4">
                  <c:v>1.0836633238767566</c:v>
                </c:pt>
                <c:pt idx="5">
                  <c:v>1.3074942270897933</c:v>
                </c:pt>
              </c:numCache>
            </c:numRef>
          </c:yVal>
          <c:smooth val="1"/>
          <c:extLst>
            <c:ext xmlns:c16="http://schemas.microsoft.com/office/drawing/2014/chart" uri="{C3380CC4-5D6E-409C-BE32-E72D297353CC}">
              <c16:uniqueId val="{00000003-7A60-4604-B191-DAD1379DB883}"/>
            </c:ext>
          </c:extLst>
        </c:ser>
        <c:dLbls>
          <c:showLegendKey val="0"/>
          <c:showVal val="0"/>
          <c:showCatName val="0"/>
          <c:showSerName val="0"/>
          <c:showPercent val="0"/>
          <c:showBubbleSize val="0"/>
        </c:dLbls>
        <c:axId val="1122246368"/>
        <c:axId val="1122263168"/>
      </c:scatterChart>
      <c:valAx>
        <c:axId val="1122246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63168"/>
        <c:crosses val="autoZero"/>
        <c:crossBetween val="midCat"/>
      </c:valAx>
      <c:valAx>
        <c:axId val="1122263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463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average wall shear stress</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'SIO2'!$C$43</c:f>
              <c:strCache>
                <c:ptCount val="1"/>
                <c:pt idx="0">
                  <c:v>avg shear stress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'SIO2'!$B$44:$B$49</c:f>
              <c:numCache>
                <c:formatCode>General</c:formatCode>
                <c:ptCount val="6"/>
                <c:pt idx="0">
                  <c:v>0.1</c:v>
                </c:pt>
                <c:pt idx="1">
                  <c:v>0.5</c:v>
                </c:pt>
                <c:pt idx="2">
                  <c:v>1</c:v>
                </c:pt>
                <c:pt idx="3">
                  <c:v>2</c:v>
                </c:pt>
                <c:pt idx="4">
                  <c:v>3</c:v>
                </c:pt>
                <c:pt idx="5">
                  <c:v>5</c:v>
                </c:pt>
              </c:numCache>
            </c:numRef>
          </c:xVal>
          <c:yVal>
            <c:numRef>
              <c:f>'SIO2'!$C$44:$C$49</c:f>
              <c:numCache>
                <c:formatCode>General</c:formatCode>
                <c:ptCount val="6"/>
                <c:pt idx="0">
                  <c:v>6.6354363000000003E-3</c:v>
                </c:pt>
                <c:pt idx="1">
                  <c:v>6.8066487999999996E-3</c:v>
                </c:pt>
                <c:pt idx="2">
                  <c:v>7.0221635000000003E-3</c:v>
                </c:pt>
                <c:pt idx="3">
                  <c:v>7.4625406000000004E-3</c:v>
                </c:pt>
                <c:pt idx="4">
                  <c:v>7.9100397999999992E-3</c:v>
                </c:pt>
                <c:pt idx="5">
                  <c:v>8.8015869999999996E-3</c:v>
                </c:pt>
              </c:numCache>
            </c:numRef>
          </c:yVal>
          <c:smooth val="1"/>
          <c:extLst>
            <c:ext xmlns:c16="http://schemas.microsoft.com/office/drawing/2014/chart" uri="{C3380CC4-5D6E-409C-BE32-E72D297353CC}">
              <c16:uniqueId val="{00000000-16C6-4CE6-B7F6-C09E9838C75A}"/>
            </c:ext>
          </c:extLst>
        </c:ser>
        <c:ser>
          <c:idx val="1"/>
          <c:order val="1"/>
          <c:tx>
            <c:strRef>
              <c:f>'SIO2'!$D$43</c:f>
              <c:strCache>
                <c:ptCount val="1"/>
                <c:pt idx="0">
                  <c:v>avg shear stress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'SIO2'!$B$44:$B$49</c:f>
              <c:numCache>
                <c:formatCode>General</c:formatCode>
                <c:ptCount val="6"/>
                <c:pt idx="0">
                  <c:v>0.1</c:v>
                </c:pt>
                <c:pt idx="1">
                  <c:v>0.5</c:v>
                </c:pt>
                <c:pt idx="2">
                  <c:v>1</c:v>
                </c:pt>
                <c:pt idx="3">
                  <c:v>2</c:v>
                </c:pt>
                <c:pt idx="4">
                  <c:v>3</c:v>
                </c:pt>
                <c:pt idx="5">
                  <c:v>5</c:v>
                </c:pt>
              </c:numCache>
            </c:numRef>
          </c:xVal>
          <c:yVal>
            <c:numRef>
              <c:f>'SIO2'!$D$44:$D$49</c:f>
              <c:numCache>
                <c:formatCode>General</c:formatCode>
                <c:ptCount val="6"/>
                <c:pt idx="0">
                  <c:v>6.8848929999999996E-3</c:v>
                </c:pt>
                <c:pt idx="1">
                  <c:v>7.0613129999999996E-3</c:v>
                </c:pt>
                <c:pt idx="2">
                  <c:v>7.2832579999999999E-3</c:v>
                </c:pt>
                <c:pt idx="3">
                  <c:v>7.7385199999999996E-3</c:v>
                </c:pt>
                <c:pt idx="4">
                  <c:v>8.2020779999999998E-3</c:v>
                </c:pt>
                <c:pt idx="5">
                  <c:v>9.1270569999999992E-3</c:v>
                </c:pt>
              </c:numCache>
            </c:numRef>
          </c:yVal>
          <c:smooth val="1"/>
          <c:extLst>
            <c:ext xmlns:c16="http://schemas.microsoft.com/office/drawing/2014/chart" uri="{C3380CC4-5D6E-409C-BE32-E72D297353CC}">
              <c16:uniqueId val="{00000001-16C6-4CE6-B7F6-C09E9838C75A}"/>
            </c:ext>
          </c:extLst>
        </c:ser>
        <c:ser>
          <c:idx val="2"/>
          <c:order val="2"/>
          <c:tx>
            <c:strRef>
              <c:f>'SIO2'!$E$43</c:f>
              <c:strCache>
                <c:ptCount val="1"/>
                <c:pt idx="0">
                  <c:v>avg shear stress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'SIO2'!$B$44:$B$49</c:f>
              <c:numCache>
                <c:formatCode>General</c:formatCode>
                <c:ptCount val="6"/>
                <c:pt idx="0">
                  <c:v>0.1</c:v>
                </c:pt>
                <c:pt idx="1">
                  <c:v>0.5</c:v>
                </c:pt>
                <c:pt idx="2">
                  <c:v>1</c:v>
                </c:pt>
                <c:pt idx="3">
                  <c:v>2</c:v>
                </c:pt>
                <c:pt idx="4">
                  <c:v>3</c:v>
                </c:pt>
                <c:pt idx="5">
                  <c:v>5</c:v>
                </c:pt>
              </c:numCache>
            </c:numRef>
          </c:xVal>
          <c:yVal>
            <c:numRef>
              <c:f>'SIO2'!$E$44:$E$49</c:f>
              <c:numCache>
                <c:formatCode>General</c:formatCode>
                <c:ptCount val="6"/>
                <c:pt idx="0">
                  <c:v>7.1525989999999999E-3</c:v>
                </c:pt>
                <c:pt idx="1">
                  <c:v>7.3340410000000003E-3</c:v>
                </c:pt>
                <c:pt idx="2">
                  <c:v>7.5622220000000004E-3</c:v>
                </c:pt>
                <c:pt idx="3">
                  <c:v>8.0317909999999999E-3</c:v>
                </c:pt>
                <c:pt idx="4">
                  <c:v>8.511121E-3</c:v>
                </c:pt>
                <c:pt idx="5">
                  <c:v>9.4692519999999992E-3</c:v>
                </c:pt>
              </c:numCache>
            </c:numRef>
          </c:yVal>
          <c:smooth val="1"/>
          <c:extLst>
            <c:ext xmlns:c16="http://schemas.microsoft.com/office/drawing/2014/chart" uri="{C3380CC4-5D6E-409C-BE32-E72D297353CC}">
              <c16:uniqueId val="{00000002-16C6-4CE6-B7F6-C09E9838C75A}"/>
            </c:ext>
          </c:extLst>
        </c:ser>
        <c:ser>
          <c:idx val="3"/>
          <c:order val="3"/>
          <c:tx>
            <c:strRef>
              <c:f>'SIO2'!$F$43</c:f>
              <c:strCache>
                <c:ptCount val="1"/>
                <c:pt idx="0">
                  <c:v>avg shear stress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'SIO2'!$B$44:$B$49</c:f>
              <c:numCache>
                <c:formatCode>General</c:formatCode>
                <c:ptCount val="6"/>
                <c:pt idx="0">
                  <c:v>0.1</c:v>
                </c:pt>
                <c:pt idx="1">
                  <c:v>0.5</c:v>
                </c:pt>
                <c:pt idx="2">
                  <c:v>1</c:v>
                </c:pt>
                <c:pt idx="3">
                  <c:v>2</c:v>
                </c:pt>
                <c:pt idx="4">
                  <c:v>3</c:v>
                </c:pt>
                <c:pt idx="5">
                  <c:v>5</c:v>
                </c:pt>
              </c:numCache>
            </c:numRef>
          </c:xVal>
          <c:yVal>
            <c:numRef>
              <c:f>'SIO2'!$F$44:$F$49</c:f>
              <c:numCache>
                <c:formatCode>General</c:formatCode>
                <c:ptCount val="6"/>
                <c:pt idx="0">
                  <c:v>7.7476610000000003E-3</c:v>
                </c:pt>
                <c:pt idx="1">
                  <c:v>7.9391740000000002E-3</c:v>
                </c:pt>
                <c:pt idx="2">
                  <c:v>8.1803850000000001E-3</c:v>
                </c:pt>
                <c:pt idx="3">
                  <c:v>8.6797929999999999E-3</c:v>
                </c:pt>
                <c:pt idx="4">
                  <c:v>9.1922500000000008E-3</c:v>
                </c:pt>
                <c:pt idx="5">
                  <c:v>1.0221070000000001E-2</c:v>
                </c:pt>
              </c:numCache>
            </c:numRef>
          </c:yVal>
          <c:smooth val="1"/>
          <c:extLst>
            <c:ext xmlns:c16="http://schemas.microsoft.com/office/drawing/2014/chart" uri="{C3380CC4-5D6E-409C-BE32-E72D297353CC}">
              <c16:uniqueId val="{00000003-16C6-4CE6-B7F6-C09E9838C75A}"/>
            </c:ext>
          </c:extLst>
        </c:ser>
        <c:dLbls>
          <c:showLegendKey val="0"/>
          <c:showVal val="0"/>
          <c:showCatName val="0"/>
          <c:showSerName val="0"/>
          <c:showPercent val="0"/>
          <c:showBubbleSize val="0"/>
        </c:dLbls>
        <c:axId val="2000162735"/>
        <c:axId val="2000163215"/>
      </c:scatterChart>
      <c:valAx>
        <c:axId val="20001627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0163215"/>
        <c:crosses val="autoZero"/>
        <c:crossBetween val="midCat"/>
      </c:valAx>
      <c:valAx>
        <c:axId val="2000163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01627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Hear transfer coefficient values in wall-1</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'SIO2'!$C$61</c:f>
              <c:strCache>
                <c:ptCount val="1"/>
                <c:pt idx="0">
                  <c:v>heat transfer coeffient in wall1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'SIO2'!$B$62:$B$67</c:f>
              <c:numCache>
                <c:formatCode>General</c:formatCode>
                <c:ptCount val="6"/>
                <c:pt idx="0">
                  <c:v>0.1</c:v>
                </c:pt>
                <c:pt idx="1">
                  <c:v>0.5</c:v>
                </c:pt>
                <c:pt idx="2">
                  <c:v>1</c:v>
                </c:pt>
                <c:pt idx="3">
                  <c:v>2</c:v>
                </c:pt>
                <c:pt idx="4">
                  <c:v>3</c:v>
                </c:pt>
                <c:pt idx="5">
                  <c:v>5</c:v>
                </c:pt>
              </c:numCache>
            </c:numRef>
          </c:xVal>
          <c:yVal>
            <c:numRef>
              <c:f>'SIO2'!$C$62:$C$67</c:f>
              <c:numCache>
                <c:formatCode>General</c:formatCode>
                <c:ptCount val="6"/>
                <c:pt idx="0">
                  <c:v>5.5320112999999997</c:v>
                </c:pt>
                <c:pt idx="1">
                  <c:v>22.653324000000001</c:v>
                </c:pt>
                <c:pt idx="2">
                  <c:v>37.677835000000002</c:v>
                </c:pt>
                <c:pt idx="3">
                  <c:v>57.567447000000001</c:v>
                </c:pt>
                <c:pt idx="4">
                  <c:v>70.733860000000007</c:v>
                </c:pt>
                <c:pt idx="5">
                  <c:v>87.913914000000005</c:v>
                </c:pt>
              </c:numCache>
            </c:numRef>
          </c:yVal>
          <c:smooth val="1"/>
          <c:extLst>
            <c:ext xmlns:c16="http://schemas.microsoft.com/office/drawing/2014/chart" uri="{C3380CC4-5D6E-409C-BE32-E72D297353CC}">
              <c16:uniqueId val="{00000000-E9E7-4017-BE4C-2B77B9A25EFF}"/>
            </c:ext>
          </c:extLst>
        </c:ser>
        <c:ser>
          <c:idx val="1"/>
          <c:order val="1"/>
          <c:tx>
            <c:strRef>
              <c:f>'SIO2'!$D$61</c:f>
              <c:strCache>
                <c:ptCount val="1"/>
                <c:pt idx="0">
                  <c:v>heat transfer coeffient in wall1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'SIO2'!$B$62:$B$67</c:f>
              <c:numCache>
                <c:formatCode>General</c:formatCode>
                <c:ptCount val="6"/>
                <c:pt idx="0">
                  <c:v>0.1</c:v>
                </c:pt>
                <c:pt idx="1">
                  <c:v>0.5</c:v>
                </c:pt>
                <c:pt idx="2">
                  <c:v>1</c:v>
                </c:pt>
                <c:pt idx="3">
                  <c:v>2</c:v>
                </c:pt>
                <c:pt idx="4">
                  <c:v>3</c:v>
                </c:pt>
                <c:pt idx="5">
                  <c:v>5</c:v>
                </c:pt>
              </c:numCache>
            </c:numRef>
          </c:xVal>
          <c:yVal>
            <c:numRef>
              <c:f>'SIO2'!$D$62:$D$67</c:f>
              <c:numCache>
                <c:formatCode>General</c:formatCode>
                <c:ptCount val="6"/>
                <c:pt idx="0">
                  <c:v>5.7268702999999999</c:v>
                </c:pt>
                <c:pt idx="1">
                  <c:v>23.342210999999999</c:v>
                </c:pt>
                <c:pt idx="2">
                  <c:v>38.694647000000003</c:v>
                </c:pt>
                <c:pt idx="3">
                  <c:v>58.900694999999999</c:v>
                </c:pt>
                <c:pt idx="4">
                  <c:v>72.212635000000006</c:v>
                </c:pt>
                <c:pt idx="5">
                  <c:v>89.508605000000003</c:v>
                </c:pt>
              </c:numCache>
            </c:numRef>
          </c:yVal>
          <c:smooth val="1"/>
          <c:extLst>
            <c:ext xmlns:c16="http://schemas.microsoft.com/office/drawing/2014/chart" uri="{C3380CC4-5D6E-409C-BE32-E72D297353CC}">
              <c16:uniqueId val="{00000001-E9E7-4017-BE4C-2B77B9A25EFF}"/>
            </c:ext>
          </c:extLst>
        </c:ser>
        <c:ser>
          <c:idx val="2"/>
          <c:order val="2"/>
          <c:tx>
            <c:strRef>
              <c:f>'SIO2'!$E$61</c:f>
              <c:strCache>
                <c:ptCount val="1"/>
                <c:pt idx="0">
                  <c:v>heat transfer coeffient in wall1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'SIO2'!$B$62:$B$67</c:f>
              <c:numCache>
                <c:formatCode>General</c:formatCode>
                <c:ptCount val="6"/>
                <c:pt idx="0">
                  <c:v>0.1</c:v>
                </c:pt>
                <c:pt idx="1">
                  <c:v>0.5</c:v>
                </c:pt>
                <c:pt idx="2">
                  <c:v>1</c:v>
                </c:pt>
                <c:pt idx="3">
                  <c:v>2</c:v>
                </c:pt>
                <c:pt idx="4">
                  <c:v>3</c:v>
                </c:pt>
                <c:pt idx="5">
                  <c:v>5</c:v>
                </c:pt>
              </c:numCache>
            </c:numRef>
          </c:xVal>
          <c:yVal>
            <c:numRef>
              <c:f>'SIO2'!$E$62:$E$67</c:f>
              <c:numCache>
                <c:formatCode>General</c:formatCode>
                <c:ptCount val="6"/>
                <c:pt idx="0">
                  <c:v>5.9215480999999999</c:v>
                </c:pt>
                <c:pt idx="1">
                  <c:v>24.027426999999999</c:v>
                </c:pt>
                <c:pt idx="2">
                  <c:v>39.703906000000003</c:v>
                </c:pt>
                <c:pt idx="3">
                  <c:v>60.220951999999997</c:v>
                </c:pt>
                <c:pt idx="4">
                  <c:v>73.673734999999994</c:v>
                </c:pt>
                <c:pt idx="5">
                  <c:v>91.083082000000005</c:v>
                </c:pt>
              </c:numCache>
            </c:numRef>
          </c:yVal>
          <c:smooth val="1"/>
          <c:extLst>
            <c:ext xmlns:c16="http://schemas.microsoft.com/office/drawing/2014/chart" uri="{C3380CC4-5D6E-409C-BE32-E72D297353CC}">
              <c16:uniqueId val="{00000002-E9E7-4017-BE4C-2B77B9A25EFF}"/>
            </c:ext>
          </c:extLst>
        </c:ser>
        <c:ser>
          <c:idx val="3"/>
          <c:order val="3"/>
          <c:tx>
            <c:strRef>
              <c:f>'SIO2'!$F$61</c:f>
              <c:strCache>
                <c:ptCount val="1"/>
                <c:pt idx="0">
                  <c:v>heat transfer coeffient in wall1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'SIO2'!$B$62:$B$67</c:f>
              <c:numCache>
                <c:formatCode>General</c:formatCode>
                <c:ptCount val="6"/>
                <c:pt idx="0">
                  <c:v>0.1</c:v>
                </c:pt>
                <c:pt idx="1">
                  <c:v>0.5</c:v>
                </c:pt>
                <c:pt idx="2">
                  <c:v>1</c:v>
                </c:pt>
                <c:pt idx="3">
                  <c:v>2</c:v>
                </c:pt>
                <c:pt idx="4">
                  <c:v>3</c:v>
                </c:pt>
                <c:pt idx="5">
                  <c:v>5</c:v>
                </c:pt>
              </c:numCache>
            </c:numRef>
          </c:xVal>
          <c:yVal>
            <c:numRef>
              <c:f>'SIO2'!$F$62:$F$67</c:f>
              <c:numCache>
                <c:formatCode>General</c:formatCode>
                <c:ptCount val="6"/>
                <c:pt idx="0">
                  <c:v>6.3460650000000003</c:v>
                </c:pt>
                <c:pt idx="1">
                  <c:v>25.508665000000001</c:v>
                </c:pt>
                <c:pt idx="2">
                  <c:v>41.875466000000003</c:v>
                </c:pt>
                <c:pt idx="3">
                  <c:v>63.048881000000002</c:v>
                </c:pt>
                <c:pt idx="4">
                  <c:v>76.794855999999996</c:v>
                </c:pt>
                <c:pt idx="5">
                  <c:v>94.424542000000002</c:v>
                </c:pt>
              </c:numCache>
            </c:numRef>
          </c:yVal>
          <c:smooth val="1"/>
          <c:extLst>
            <c:ext xmlns:c16="http://schemas.microsoft.com/office/drawing/2014/chart" uri="{C3380CC4-5D6E-409C-BE32-E72D297353CC}">
              <c16:uniqueId val="{00000003-E9E7-4017-BE4C-2B77B9A25EFF}"/>
            </c:ext>
          </c:extLst>
        </c:ser>
        <c:dLbls>
          <c:showLegendKey val="0"/>
          <c:showVal val="0"/>
          <c:showCatName val="0"/>
          <c:showSerName val="0"/>
          <c:showPercent val="0"/>
          <c:showBubbleSize val="0"/>
        </c:dLbls>
        <c:axId val="2005434847"/>
        <c:axId val="2005436287"/>
      </c:scatterChart>
      <c:valAx>
        <c:axId val="2005434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436287"/>
        <c:crosses val="autoZero"/>
        <c:crossBetween val="midCat"/>
      </c:valAx>
      <c:valAx>
        <c:axId val="2005436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434847"/>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Heat transfer coefficient in wall-2 &amp; wall-3</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'SIO2'!$C$80</c:f>
              <c:strCache>
                <c:ptCount val="1"/>
                <c:pt idx="0">
                  <c:v>heat transfer coeff in wall2&amp;3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'SIO2'!$B$81:$B$86</c:f>
              <c:numCache>
                <c:formatCode>General</c:formatCode>
                <c:ptCount val="6"/>
                <c:pt idx="0">
                  <c:v>0.1</c:v>
                </c:pt>
                <c:pt idx="1">
                  <c:v>0.5</c:v>
                </c:pt>
                <c:pt idx="2">
                  <c:v>1</c:v>
                </c:pt>
                <c:pt idx="3">
                  <c:v>2</c:v>
                </c:pt>
                <c:pt idx="4">
                  <c:v>3</c:v>
                </c:pt>
                <c:pt idx="5">
                  <c:v>5</c:v>
                </c:pt>
              </c:numCache>
            </c:numRef>
          </c:xVal>
          <c:yVal>
            <c:numRef>
              <c:f>'SIO2'!$C$81:$C$86</c:f>
              <c:numCache>
                <c:formatCode>General</c:formatCode>
                <c:ptCount val="6"/>
                <c:pt idx="0">
                  <c:v>5.4061940999999996</c:v>
                </c:pt>
                <c:pt idx="1">
                  <c:v>20.554355000000001</c:v>
                </c:pt>
                <c:pt idx="2">
                  <c:v>32.464315999999997</c:v>
                </c:pt>
                <c:pt idx="3">
                  <c:v>47.002039000000003</c:v>
                </c:pt>
                <c:pt idx="4">
                  <c:v>56.101560999999997</c:v>
                </c:pt>
                <c:pt idx="5">
                  <c:v>67.505433999999994</c:v>
                </c:pt>
              </c:numCache>
            </c:numRef>
          </c:yVal>
          <c:smooth val="1"/>
          <c:extLst>
            <c:ext xmlns:c16="http://schemas.microsoft.com/office/drawing/2014/chart" uri="{C3380CC4-5D6E-409C-BE32-E72D297353CC}">
              <c16:uniqueId val="{00000000-B5B2-4EE7-B82D-F62C6B9D470B}"/>
            </c:ext>
          </c:extLst>
        </c:ser>
        <c:ser>
          <c:idx val="1"/>
          <c:order val="1"/>
          <c:tx>
            <c:strRef>
              <c:f>'SIO2'!$D$80</c:f>
              <c:strCache>
                <c:ptCount val="1"/>
                <c:pt idx="0">
                  <c:v>heat transfer coeff in wall2&amp;3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'SIO2'!$B$81:$B$86</c:f>
              <c:numCache>
                <c:formatCode>General</c:formatCode>
                <c:ptCount val="6"/>
                <c:pt idx="0">
                  <c:v>0.1</c:v>
                </c:pt>
                <c:pt idx="1">
                  <c:v>0.5</c:v>
                </c:pt>
                <c:pt idx="2">
                  <c:v>1</c:v>
                </c:pt>
                <c:pt idx="3">
                  <c:v>2</c:v>
                </c:pt>
                <c:pt idx="4">
                  <c:v>3</c:v>
                </c:pt>
                <c:pt idx="5">
                  <c:v>5</c:v>
                </c:pt>
              </c:numCache>
            </c:numRef>
          </c:xVal>
          <c:yVal>
            <c:numRef>
              <c:f>'SIO2'!$D$81:$D$86</c:f>
              <c:numCache>
                <c:formatCode>General</c:formatCode>
                <c:ptCount val="6"/>
                <c:pt idx="0">
                  <c:v>5.5934835999999999</c:v>
                </c:pt>
                <c:pt idx="1">
                  <c:v>21.133967999999999</c:v>
                </c:pt>
                <c:pt idx="2">
                  <c:v>33.249828500000007</c:v>
                </c:pt>
                <c:pt idx="3">
                  <c:v>47.949283000000001</c:v>
                </c:pt>
                <c:pt idx="4">
                  <c:v>57.1101885</c:v>
                </c:pt>
                <c:pt idx="5">
                  <c:v>68.550622500000003</c:v>
                </c:pt>
              </c:numCache>
            </c:numRef>
          </c:yVal>
          <c:smooth val="1"/>
          <c:extLst>
            <c:ext xmlns:c16="http://schemas.microsoft.com/office/drawing/2014/chart" uri="{C3380CC4-5D6E-409C-BE32-E72D297353CC}">
              <c16:uniqueId val="{00000001-B5B2-4EE7-B82D-F62C6B9D470B}"/>
            </c:ext>
          </c:extLst>
        </c:ser>
        <c:ser>
          <c:idx val="2"/>
          <c:order val="2"/>
          <c:tx>
            <c:strRef>
              <c:f>'SIO2'!$E$80</c:f>
              <c:strCache>
                <c:ptCount val="1"/>
                <c:pt idx="0">
                  <c:v>heat transfer coeff in wall2&amp;3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'SIO2'!$B$81:$B$86</c:f>
              <c:numCache>
                <c:formatCode>General</c:formatCode>
                <c:ptCount val="6"/>
                <c:pt idx="0">
                  <c:v>0.1</c:v>
                </c:pt>
                <c:pt idx="1">
                  <c:v>0.5</c:v>
                </c:pt>
                <c:pt idx="2">
                  <c:v>1</c:v>
                </c:pt>
                <c:pt idx="3">
                  <c:v>2</c:v>
                </c:pt>
                <c:pt idx="4">
                  <c:v>3</c:v>
                </c:pt>
                <c:pt idx="5">
                  <c:v>5</c:v>
                </c:pt>
              </c:numCache>
            </c:numRef>
          </c:xVal>
          <c:yVal>
            <c:numRef>
              <c:f>'SIO2'!$E$81:$E$86</c:f>
              <c:numCache>
                <c:formatCode>General</c:formatCode>
                <c:ptCount val="6"/>
                <c:pt idx="0">
                  <c:v>5.7802206500000004</c:v>
                </c:pt>
                <c:pt idx="1">
                  <c:v>21.704952499999997</c:v>
                </c:pt>
                <c:pt idx="2">
                  <c:v>34.0189065</c:v>
                </c:pt>
                <c:pt idx="3">
                  <c:v>48.870893499999994</c:v>
                </c:pt>
                <c:pt idx="4">
                  <c:v>58.087535500000001</c:v>
                </c:pt>
                <c:pt idx="5">
                  <c:v>69.565701499999989</c:v>
                </c:pt>
              </c:numCache>
            </c:numRef>
          </c:yVal>
          <c:smooth val="1"/>
          <c:extLst>
            <c:ext xmlns:c16="http://schemas.microsoft.com/office/drawing/2014/chart" uri="{C3380CC4-5D6E-409C-BE32-E72D297353CC}">
              <c16:uniqueId val="{00000002-B5B2-4EE7-B82D-F62C6B9D470B}"/>
            </c:ext>
          </c:extLst>
        </c:ser>
        <c:ser>
          <c:idx val="3"/>
          <c:order val="3"/>
          <c:tx>
            <c:strRef>
              <c:f>'SIO2'!$F$80</c:f>
              <c:strCache>
                <c:ptCount val="1"/>
                <c:pt idx="0">
                  <c:v>heat transfer coeff in wall2&amp;3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'SIO2'!$B$81:$B$86</c:f>
              <c:numCache>
                <c:formatCode>General</c:formatCode>
                <c:ptCount val="6"/>
                <c:pt idx="0">
                  <c:v>0.1</c:v>
                </c:pt>
                <c:pt idx="1">
                  <c:v>0.5</c:v>
                </c:pt>
                <c:pt idx="2">
                  <c:v>1</c:v>
                </c:pt>
                <c:pt idx="3">
                  <c:v>2</c:v>
                </c:pt>
                <c:pt idx="4">
                  <c:v>3</c:v>
                </c:pt>
                <c:pt idx="5">
                  <c:v>5</c:v>
                </c:pt>
              </c:numCache>
            </c:numRef>
          </c:xVal>
          <c:yVal>
            <c:numRef>
              <c:f>'SIO2'!$F$81:$F$86</c:f>
              <c:numCache>
                <c:formatCode>General</c:formatCode>
                <c:ptCount val="6"/>
                <c:pt idx="0">
                  <c:v>5.6868521249999997</c:v>
                </c:pt>
                <c:pt idx="1">
                  <c:v>21.41946025</c:v>
                </c:pt>
                <c:pt idx="2">
                  <c:v>33.634367500000003</c:v>
                </c:pt>
                <c:pt idx="3">
                  <c:v>48.410088250000001</c:v>
                </c:pt>
                <c:pt idx="4">
                  <c:v>57.598861999999997</c:v>
                </c:pt>
                <c:pt idx="5">
                  <c:v>69.058161999999996</c:v>
                </c:pt>
              </c:numCache>
            </c:numRef>
          </c:yVal>
          <c:smooth val="1"/>
          <c:extLst>
            <c:ext xmlns:c16="http://schemas.microsoft.com/office/drawing/2014/chart" uri="{C3380CC4-5D6E-409C-BE32-E72D297353CC}">
              <c16:uniqueId val="{00000003-B5B2-4EE7-B82D-F62C6B9D470B}"/>
            </c:ext>
          </c:extLst>
        </c:ser>
        <c:dLbls>
          <c:showLegendKey val="0"/>
          <c:showVal val="0"/>
          <c:showCatName val="0"/>
          <c:showSerName val="0"/>
          <c:showPercent val="0"/>
          <c:showBubbleSize val="0"/>
        </c:dLbls>
        <c:axId val="2005421887"/>
        <c:axId val="2005438207"/>
      </c:scatterChart>
      <c:valAx>
        <c:axId val="20054218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438207"/>
        <c:crosses val="autoZero"/>
        <c:crossBetween val="midCat"/>
      </c:valAx>
      <c:valAx>
        <c:axId val="2005438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421887"/>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Pumping power</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'SIO2'!$C$143</c:f>
              <c:strCache>
                <c:ptCount val="1"/>
                <c:pt idx="0">
                  <c:v>pumping power at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'SIO2'!$B$144:$B$149</c:f>
              <c:numCache>
                <c:formatCode>General</c:formatCode>
                <c:ptCount val="6"/>
                <c:pt idx="0">
                  <c:v>0.1</c:v>
                </c:pt>
                <c:pt idx="1">
                  <c:v>0.5</c:v>
                </c:pt>
                <c:pt idx="2">
                  <c:v>1</c:v>
                </c:pt>
                <c:pt idx="3">
                  <c:v>2</c:v>
                </c:pt>
                <c:pt idx="4">
                  <c:v>3</c:v>
                </c:pt>
                <c:pt idx="5">
                  <c:v>5</c:v>
                </c:pt>
              </c:numCache>
            </c:numRef>
          </c:xVal>
          <c:yVal>
            <c:numRef>
              <c:f>'SIO2'!$C$144:$C$149</c:f>
              <c:numCache>
                <c:formatCode>General</c:formatCode>
                <c:ptCount val="6"/>
                <c:pt idx="0">
                  <c:v>5.2920000000000002E-2</c:v>
                </c:pt>
                <c:pt idx="1">
                  <c:v>5.357E-2</c:v>
                </c:pt>
                <c:pt idx="2">
                  <c:v>5.1746E-2</c:v>
                </c:pt>
                <c:pt idx="3">
                  <c:v>5.3170000000000002E-2</c:v>
                </c:pt>
                <c:pt idx="4">
                  <c:v>5.7290000000000001E-2</c:v>
                </c:pt>
                <c:pt idx="5">
                  <c:v>6.0010000000000001E-2</c:v>
                </c:pt>
              </c:numCache>
            </c:numRef>
          </c:yVal>
          <c:smooth val="1"/>
          <c:extLst>
            <c:ext xmlns:c16="http://schemas.microsoft.com/office/drawing/2014/chart" uri="{C3380CC4-5D6E-409C-BE32-E72D297353CC}">
              <c16:uniqueId val="{00000000-E817-4819-B39D-E231DAC3F205}"/>
            </c:ext>
          </c:extLst>
        </c:ser>
        <c:ser>
          <c:idx val="1"/>
          <c:order val="1"/>
          <c:tx>
            <c:strRef>
              <c:f>'SIO2'!$D$143</c:f>
              <c:strCache>
                <c:ptCount val="1"/>
                <c:pt idx="0">
                  <c:v>pumping power at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'SIO2'!$B$144:$B$149</c:f>
              <c:numCache>
                <c:formatCode>General</c:formatCode>
                <c:ptCount val="6"/>
                <c:pt idx="0">
                  <c:v>0.1</c:v>
                </c:pt>
                <c:pt idx="1">
                  <c:v>0.5</c:v>
                </c:pt>
                <c:pt idx="2">
                  <c:v>1</c:v>
                </c:pt>
                <c:pt idx="3">
                  <c:v>2</c:v>
                </c:pt>
                <c:pt idx="4">
                  <c:v>3</c:v>
                </c:pt>
                <c:pt idx="5">
                  <c:v>5</c:v>
                </c:pt>
              </c:numCache>
            </c:numRef>
          </c:xVal>
          <c:yVal>
            <c:numRef>
              <c:f>'SIO2'!$D$144:$D$149</c:f>
              <c:numCache>
                <c:formatCode>General</c:formatCode>
                <c:ptCount val="6"/>
                <c:pt idx="0">
                  <c:v>5.4968858912314893E-2</c:v>
                </c:pt>
                <c:pt idx="1">
                  <c:v>5.5635469218536682E-2</c:v>
                </c:pt>
                <c:pt idx="2">
                  <c:v>5.6433805086892733E-2</c:v>
                </c:pt>
                <c:pt idx="3">
                  <c:v>5.7967809011427694E-2</c:v>
                </c:pt>
                <c:pt idx="4">
                  <c:v>5.945341804245409E-2</c:v>
                </c:pt>
                <c:pt idx="5">
                  <c:v>6.2247072751607797E-2</c:v>
                </c:pt>
              </c:numCache>
            </c:numRef>
          </c:yVal>
          <c:smooth val="1"/>
          <c:extLst>
            <c:ext xmlns:c16="http://schemas.microsoft.com/office/drawing/2014/chart" uri="{C3380CC4-5D6E-409C-BE32-E72D297353CC}">
              <c16:uniqueId val="{00000001-E817-4819-B39D-E231DAC3F205}"/>
            </c:ext>
          </c:extLst>
        </c:ser>
        <c:ser>
          <c:idx val="2"/>
          <c:order val="2"/>
          <c:tx>
            <c:strRef>
              <c:f>'SIO2'!$E$143</c:f>
              <c:strCache>
                <c:ptCount val="1"/>
                <c:pt idx="0">
                  <c:v>pumping power at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'SIO2'!$B$144:$B$149</c:f>
              <c:numCache>
                <c:formatCode>General</c:formatCode>
                <c:ptCount val="6"/>
                <c:pt idx="0">
                  <c:v>0.1</c:v>
                </c:pt>
                <c:pt idx="1">
                  <c:v>0.5</c:v>
                </c:pt>
                <c:pt idx="2">
                  <c:v>1</c:v>
                </c:pt>
                <c:pt idx="3">
                  <c:v>2</c:v>
                </c:pt>
                <c:pt idx="4">
                  <c:v>3</c:v>
                </c:pt>
                <c:pt idx="5">
                  <c:v>5</c:v>
                </c:pt>
              </c:numCache>
            </c:numRef>
          </c:xVal>
          <c:yVal>
            <c:numRef>
              <c:f>'SIO2'!$E$144:$E$149</c:f>
              <c:numCache>
                <c:formatCode>General</c:formatCode>
                <c:ptCount val="6"/>
                <c:pt idx="0">
                  <c:v>5.8735730291199231E-2</c:v>
                </c:pt>
                <c:pt idx="1">
                  <c:v>5.9448352606826231E-2</c:v>
                </c:pt>
                <c:pt idx="2">
                  <c:v>6.0289110276976469E-2</c:v>
                </c:pt>
                <c:pt idx="3">
                  <c:v>6.1914157251100013E-2</c:v>
                </c:pt>
                <c:pt idx="4">
                  <c:v>6.3493489327013417E-2</c:v>
                </c:pt>
                <c:pt idx="5">
                  <c:v>6.6467166247854065E-2</c:v>
                </c:pt>
              </c:numCache>
            </c:numRef>
          </c:yVal>
          <c:smooth val="1"/>
          <c:extLst>
            <c:ext xmlns:c16="http://schemas.microsoft.com/office/drawing/2014/chart" uri="{C3380CC4-5D6E-409C-BE32-E72D297353CC}">
              <c16:uniqueId val="{00000002-E817-4819-B39D-E231DAC3F205}"/>
            </c:ext>
          </c:extLst>
        </c:ser>
        <c:ser>
          <c:idx val="3"/>
          <c:order val="3"/>
          <c:tx>
            <c:strRef>
              <c:f>'SIO2'!$F$143</c:f>
              <c:strCache>
                <c:ptCount val="1"/>
                <c:pt idx="0">
                  <c:v>pumping power at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'SIO2'!$B$144:$B$149</c:f>
              <c:numCache>
                <c:formatCode>General</c:formatCode>
                <c:ptCount val="6"/>
                <c:pt idx="0">
                  <c:v>0.1</c:v>
                </c:pt>
                <c:pt idx="1">
                  <c:v>0.5</c:v>
                </c:pt>
                <c:pt idx="2">
                  <c:v>1</c:v>
                </c:pt>
                <c:pt idx="3">
                  <c:v>2</c:v>
                </c:pt>
                <c:pt idx="4">
                  <c:v>3</c:v>
                </c:pt>
                <c:pt idx="5">
                  <c:v>5</c:v>
                </c:pt>
              </c:numCache>
            </c:numRef>
          </c:xVal>
          <c:yVal>
            <c:numRef>
              <c:f>'SIO2'!$F$144:$F$149</c:f>
              <c:numCache>
                <c:formatCode>General</c:formatCode>
                <c:ptCount val="6"/>
                <c:pt idx="0">
                  <c:v>7.543748350902392E-2</c:v>
                </c:pt>
                <c:pt idx="1">
                  <c:v>7.6335541179170643E-2</c:v>
                </c:pt>
                <c:pt idx="2">
                  <c:v>7.7391691773272486E-2</c:v>
                </c:pt>
                <c:pt idx="3">
                  <c:v>7.9431778443685999E-2</c:v>
                </c:pt>
                <c:pt idx="4">
                  <c:v>8.1426917816610989E-2</c:v>
                </c:pt>
                <c:pt idx="5">
                  <c:v>8.5204782370306001E-2</c:v>
                </c:pt>
              </c:numCache>
            </c:numRef>
          </c:yVal>
          <c:smooth val="1"/>
          <c:extLst>
            <c:ext xmlns:c16="http://schemas.microsoft.com/office/drawing/2014/chart" uri="{C3380CC4-5D6E-409C-BE32-E72D297353CC}">
              <c16:uniqueId val="{00000003-E817-4819-B39D-E231DAC3F205}"/>
            </c:ext>
          </c:extLst>
        </c:ser>
        <c:dLbls>
          <c:showLegendKey val="0"/>
          <c:showVal val="0"/>
          <c:showCatName val="0"/>
          <c:showSerName val="0"/>
          <c:showPercent val="0"/>
          <c:showBubbleSize val="0"/>
        </c:dLbls>
        <c:axId val="357526031"/>
        <c:axId val="357504431"/>
      </c:scatterChart>
      <c:valAx>
        <c:axId val="3575260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504431"/>
        <c:crosses val="autoZero"/>
        <c:crossBetween val="midCat"/>
      </c:valAx>
      <c:valAx>
        <c:axId val="357504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52603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dirty="0"/>
              <a:t>Richardson</a:t>
            </a:r>
            <a:r>
              <a:rPr lang="en-IN" sz="1400" baseline="0" dirty="0"/>
              <a:t> number vs average heat transfer coefficient</a:t>
            </a:r>
            <a:endParaRPr lang="en-IN" sz="1400" dirty="0"/>
          </a:p>
        </c:rich>
      </c:tx>
      <c:layout>
        <c:manualLayout>
          <c:xMode val="edge"/>
          <c:yMode val="edge"/>
          <c:x val="0.12991666666666668"/>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Sheet1!$C$5</c:f>
              <c:strCache>
                <c:ptCount val="1"/>
                <c:pt idx="0">
                  <c:v>heat transfer coefficient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Sheet1!$B$6:$B$11</c:f>
              <c:numCache>
                <c:formatCode>General</c:formatCode>
                <c:ptCount val="6"/>
                <c:pt idx="0">
                  <c:v>0.1</c:v>
                </c:pt>
                <c:pt idx="1">
                  <c:v>0.5</c:v>
                </c:pt>
                <c:pt idx="2">
                  <c:v>1</c:v>
                </c:pt>
                <c:pt idx="3">
                  <c:v>2</c:v>
                </c:pt>
                <c:pt idx="4">
                  <c:v>3</c:v>
                </c:pt>
                <c:pt idx="5">
                  <c:v>5</c:v>
                </c:pt>
              </c:numCache>
            </c:numRef>
          </c:xVal>
          <c:yVal>
            <c:numRef>
              <c:f>Sheet1!$C$6:$C$11</c:f>
              <c:numCache>
                <c:formatCode>General</c:formatCode>
                <c:ptCount val="6"/>
                <c:pt idx="0">
                  <c:v>5.4481330000000003</c:v>
                </c:pt>
                <c:pt idx="1">
                  <c:v>21.254010000000001</c:v>
                </c:pt>
                <c:pt idx="2">
                  <c:v>34.202159999999999</c:v>
                </c:pt>
                <c:pt idx="3">
                  <c:v>50.52384</c:v>
                </c:pt>
                <c:pt idx="4">
                  <c:v>60.978990000000003</c:v>
                </c:pt>
                <c:pt idx="5">
                  <c:v>74.308260000000004</c:v>
                </c:pt>
              </c:numCache>
            </c:numRef>
          </c:yVal>
          <c:smooth val="1"/>
          <c:extLst>
            <c:ext xmlns:c16="http://schemas.microsoft.com/office/drawing/2014/chart" uri="{C3380CC4-5D6E-409C-BE32-E72D297353CC}">
              <c16:uniqueId val="{00000000-CEDB-4453-8B11-518174D19F19}"/>
            </c:ext>
          </c:extLst>
        </c:ser>
        <c:ser>
          <c:idx val="1"/>
          <c:order val="1"/>
          <c:tx>
            <c:strRef>
              <c:f>Sheet1!$D$5</c:f>
              <c:strCache>
                <c:ptCount val="1"/>
                <c:pt idx="0">
                  <c:v>heat transfer coefficient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Sheet1!$B$6:$B$11</c:f>
              <c:numCache>
                <c:formatCode>General</c:formatCode>
                <c:ptCount val="6"/>
                <c:pt idx="0">
                  <c:v>0.1</c:v>
                </c:pt>
                <c:pt idx="1">
                  <c:v>0.5</c:v>
                </c:pt>
                <c:pt idx="2">
                  <c:v>1</c:v>
                </c:pt>
                <c:pt idx="3">
                  <c:v>2</c:v>
                </c:pt>
                <c:pt idx="4">
                  <c:v>3</c:v>
                </c:pt>
                <c:pt idx="5">
                  <c:v>5</c:v>
                </c:pt>
              </c:numCache>
            </c:numRef>
          </c:xVal>
          <c:yVal>
            <c:numRef>
              <c:f>Sheet1!$D$6:$D$11</c:f>
              <c:numCache>
                <c:formatCode>General</c:formatCode>
                <c:ptCount val="6"/>
                <c:pt idx="0">
                  <c:v>6.313574</c:v>
                </c:pt>
                <c:pt idx="1">
                  <c:v>24.13026</c:v>
                </c:pt>
                <c:pt idx="2">
                  <c:v>38.328620000000001</c:v>
                </c:pt>
                <c:pt idx="3">
                  <c:v>55.857640000000004</c:v>
                </c:pt>
                <c:pt idx="4">
                  <c:v>66.905910000000006</c:v>
                </c:pt>
                <c:pt idx="5">
                  <c:v>80.812370000000001</c:v>
                </c:pt>
              </c:numCache>
            </c:numRef>
          </c:yVal>
          <c:smooth val="1"/>
          <c:extLst>
            <c:ext xmlns:c16="http://schemas.microsoft.com/office/drawing/2014/chart" uri="{C3380CC4-5D6E-409C-BE32-E72D297353CC}">
              <c16:uniqueId val="{00000001-CEDB-4453-8B11-518174D19F19}"/>
            </c:ext>
          </c:extLst>
        </c:ser>
        <c:ser>
          <c:idx val="2"/>
          <c:order val="2"/>
          <c:tx>
            <c:strRef>
              <c:f>Sheet1!$E$5</c:f>
              <c:strCache>
                <c:ptCount val="1"/>
                <c:pt idx="0">
                  <c:v>heat transfer coefficient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Sheet1!$B$6:$B$11</c:f>
              <c:numCache>
                <c:formatCode>General</c:formatCode>
                <c:ptCount val="6"/>
                <c:pt idx="0">
                  <c:v>0.1</c:v>
                </c:pt>
                <c:pt idx="1">
                  <c:v>0.5</c:v>
                </c:pt>
                <c:pt idx="2">
                  <c:v>1</c:v>
                </c:pt>
                <c:pt idx="3">
                  <c:v>2</c:v>
                </c:pt>
                <c:pt idx="4">
                  <c:v>3</c:v>
                </c:pt>
                <c:pt idx="5">
                  <c:v>5</c:v>
                </c:pt>
              </c:numCache>
            </c:numRef>
          </c:xVal>
          <c:yVal>
            <c:numRef>
              <c:f>Sheet1!$E$6:$E$11</c:f>
              <c:numCache>
                <c:formatCode>General</c:formatCode>
                <c:ptCount val="6"/>
                <c:pt idx="0">
                  <c:v>7.3542230000000002</c:v>
                </c:pt>
                <c:pt idx="1">
                  <c:v>27.494589999999999</c:v>
                </c:pt>
                <c:pt idx="2">
                  <c:v>43.093139999999998</c:v>
                </c:pt>
                <c:pt idx="3">
                  <c:v>61.948399999999999</c:v>
                </c:pt>
                <c:pt idx="4">
                  <c:v>73.634379999999993</c:v>
                </c:pt>
                <c:pt idx="5">
                  <c:v>88.137169999999998</c:v>
                </c:pt>
              </c:numCache>
            </c:numRef>
          </c:yVal>
          <c:smooth val="1"/>
          <c:extLst>
            <c:ext xmlns:c16="http://schemas.microsoft.com/office/drawing/2014/chart" uri="{C3380CC4-5D6E-409C-BE32-E72D297353CC}">
              <c16:uniqueId val="{00000002-CEDB-4453-8B11-518174D19F19}"/>
            </c:ext>
          </c:extLst>
        </c:ser>
        <c:ser>
          <c:idx val="3"/>
          <c:order val="3"/>
          <c:tx>
            <c:strRef>
              <c:f>Sheet1!$F$5</c:f>
              <c:strCache>
                <c:ptCount val="1"/>
                <c:pt idx="0">
                  <c:v>heat transfer coefficient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Sheet1!$B$6:$B$11</c:f>
              <c:numCache>
                <c:formatCode>General</c:formatCode>
                <c:ptCount val="6"/>
                <c:pt idx="0">
                  <c:v>0.1</c:v>
                </c:pt>
                <c:pt idx="1">
                  <c:v>0.5</c:v>
                </c:pt>
                <c:pt idx="2">
                  <c:v>1</c:v>
                </c:pt>
                <c:pt idx="3">
                  <c:v>2</c:v>
                </c:pt>
                <c:pt idx="4">
                  <c:v>3</c:v>
                </c:pt>
                <c:pt idx="5">
                  <c:v>5</c:v>
                </c:pt>
              </c:numCache>
            </c:numRef>
          </c:xVal>
          <c:yVal>
            <c:numRef>
              <c:f>Sheet1!$F$6:$F$11</c:f>
              <c:numCache>
                <c:formatCode>General</c:formatCode>
                <c:ptCount val="6"/>
                <c:pt idx="0">
                  <c:v>10.667809999999999</c:v>
                </c:pt>
                <c:pt idx="1">
                  <c:v>37.61598</c:v>
                </c:pt>
                <c:pt idx="2">
                  <c:v>57.02608</c:v>
                </c:pt>
                <c:pt idx="3">
                  <c:v>79.286230000000003</c:v>
                </c:pt>
                <c:pt idx="4">
                  <c:v>92.519069999999999</c:v>
                </c:pt>
                <c:pt idx="5">
                  <c:v>108.3699</c:v>
                </c:pt>
              </c:numCache>
            </c:numRef>
          </c:yVal>
          <c:smooth val="1"/>
          <c:extLst>
            <c:ext xmlns:c16="http://schemas.microsoft.com/office/drawing/2014/chart" uri="{C3380CC4-5D6E-409C-BE32-E72D297353CC}">
              <c16:uniqueId val="{00000003-CEDB-4453-8B11-518174D19F19}"/>
            </c:ext>
          </c:extLst>
        </c:ser>
        <c:dLbls>
          <c:showLegendKey val="0"/>
          <c:showVal val="0"/>
          <c:showCatName val="0"/>
          <c:showSerName val="0"/>
          <c:showPercent val="0"/>
          <c:showBubbleSize val="0"/>
        </c:dLbls>
        <c:axId val="10656639"/>
        <c:axId val="853115407"/>
      </c:scatterChart>
      <c:valAx>
        <c:axId val="10656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3115407"/>
        <c:crosses val="autoZero"/>
        <c:crossBetween val="midCat"/>
      </c:valAx>
      <c:valAx>
        <c:axId val="853115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66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Heat</a:t>
            </a:r>
            <a:r>
              <a:rPr lang="en-US" baseline="0" dirty="0"/>
              <a:t> transfer coefficient for various nanofluids at 1% volume concentration</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Sheet1!$C$3</c:f>
              <c:strCache>
                <c:ptCount val="1"/>
                <c:pt idx="0">
                  <c:v>heat transfer coefficient for 1%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Sheet1!$B$4:$B$9</c:f>
              <c:numCache>
                <c:formatCode>General</c:formatCode>
                <c:ptCount val="6"/>
                <c:pt idx="0">
                  <c:v>0.1</c:v>
                </c:pt>
                <c:pt idx="1">
                  <c:v>0.5</c:v>
                </c:pt>
                <c:pt idx="2">
                  <c:v>1</c:v>
                </c:pt>
                <c:pt idx="3">
                  <c:v>2</c:v>
                </c:pt>
                <c:pt idx="4">
                  <c:v>3</c:v>
                </c:pt>
                <c:pt idx="5">
                  <c:v>5</c:v>
                </c:pt>
              </c:numCache>
            </c:numRef>
          </c:xVal>
          <c:yVal>
            <c:numRef>
              <c:f>Sheet1!$C$4:$C$9</c:f>
              <c:numCache>
                <c:formatCode>General</c:formatCode>
                <c:ptCount val="6"/>
                <c:pt idx="0">
                  <c:v>6.313574</c:v>
                </c:pt>
                <c:pt idx="1">
                  <c:v>24.13026</c:v>
                </c:pt>
                <c:pt idx="2">
                  <c:v>38.328620000000001</c:v>
                </c:pt>
                <c:pt idx="3">
                  <c:v>55.857640000000004</c:v>
                </c:pt>
                <c:pt idx="4">
                  <c:v>66.905910000000006</c:v>
                </c:pt>
                <c:pt idx="5">
                  <c:v>80.812370000000001</c:v>
                </c:pt>
              </c:numCache>
            </c:numRef>
          </c:yVal>
          <c:smooth val="1"/>
          <c:extLst>
            <c:ext xmlns:c16="http://schemas.microsoft.com/office/drawing/2014/chart" uri="{C3380CC4-5D6E-409C-BE32-E72D297353CC}">
              <c16:uniqueId val="{00000000-E375-441E-9019-9E7CBAB8E477}"/>
            </c:ext>
          </c:extLst>
        </c:ser>
        <c:ser>
          <c:idx val="1"/>
          <c:order val="1"/>
          <c:tx>
            <c:strRef>
              <c:f>Sheet1!$D$3</c:f>
              <c:strCache>
                <c:ptCount val="1"/>
                <c:pt idx="0">
                  <c:v>heat transfer coefficient for 1%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Sheet1!$B$4:$B$9</c:f>
              <c:numCache>
                <c:formatCode>General</c:formatCode>
                <c:ptCount val="6"/>
                <c:pt idx="0">
                  <c:v>0.1</c:v>
                </c:pt>
                <c:pt idx="1">
                  <c:v>0.5</c:v>
                </c:pt>
                <c:pt idx="2">
                  <c:v>1</c:v>
                </c:pt>
                <c:pt idx="3">
                  <c:v>2</c:v>
                </c:pt>
                <c:pt idx="4">
                  <c:v>3</c:v>
                </c:pt>
                <c:pt idx="5">
                  <c:v>5</c:v>
                </c:pt>
              </c:numCache>
            </c:numRef>
          </c:xVal>
          <c:yVal>
            <c:numRef>
              <c:f>Sheet1!$D$4:$D$9</c:f>
              <c:numCache>
                <c:formatCode>General</c:formatCode>
                <c:ptCount val="6"/>
                <c:pt idx="0">
                  <c:v>5.5773279999999996</c:v>
                </c:pt>
                <c:pt idx="1">
                  <c:v>21.67906</c:v>
                </c:pt>
                <c:pt idx="2">
                  <c:v>34.804760000000002</c:v>
                </c:pt>
                <c:pt idx="3">
                  <c:v>51.28837</c:v>
                </c:pt>
                <c:pt idx="4">
                  <c:v>61.815849999999998</c:v>
                </c:pt>
                <c:pt idx="5">
                  <c:v>75.205240000000003</c:v>
                </c:pt>
              </c:numCache>
            </c:numRef>
          </c:yVal>
          <c:smooth val="1"/>
          <c:extLst>
            <c:ext xmlns:c16="http://schemas.microsoft.com/office/drawing/2014/chart" uri="{C3380CC4-5D6E-409C-BE32-E72D297353CC}">
              <c16:uniqueId val="{00000001-E375-441E-9019-9E7CBAB8E477}"/>
            </c:ext>
          </c:extLst>
        </c:ser>
        <c:ser>
          <c:idx val="2"/>
          <c:order val="2"/>
          <c:tx>
            <c:strRef>
              <c:f>Sheet1!$E$3</c:f>
              <c:strCache>
                <c:ptCount val="1"/>
                <c:pt idx="0">
                  <c:v>heat transfer coefficient for 1%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Sheet1!$B$4:$B$9</c:f>
              <c:numCache>
                <c:formatCode>General</c:formatCode>
                <c:ptCount val="6"/>
                <c:pt idx="0">
                  <c:v>0.1</c:v>
                </c:pt>
                <c:pt idx="1">
                  <c:v>0.5</c:v>
                </c:pt>
                <c:pt idx="2">
                  <c:v>1</c:v>
                </c:pt>
                <c:pt idx="3">
                  <c:v>2</c:v>
                </c:pt>
                <c:pt idx="4">
                  <c:v>3</c:v>
                </c:pt>
                <c:pt idx="5">
                  <c:v>5</c:v>
                </c:pt>
              </c:numCache>
            </c:numRef>
          </c:xVal>
          <c:yVal>
            <c:numRef>
              <c:f>Sheet1!$E$4:$E$9</c:f>
              <c:numCache>
                <c:formatCode>General</c:formatCode>
                <c:ptCount val="6"/>
                <c:pt idx="0">
                  <c:v>5.6379460000000003</c:v>
                </c:pt>
                <c:pt idx="1">
                  <c:v>21.870049999999999</c:v>
                </c:pt>
                <c:pt idx="2">
                  <c:v>35.064770000000003</c:v>
                </c:pt>
                <c:pt idx="3">
                  <c:v>51.59975</c:v>
                </c:pt>
                <c:pt idx="4">
                  <c:v>62.14434</c:v>
                </c:pt>
                <c:pt idx="5">
                  <c:v>75.536619999999999</c:v>
                </c:pt>
              </c:numCache>
            </c:numRef>
          </c:yVal>
          <c:smooth val="1"/>
          <c:extLst>
            <c:ext xmlns:c16="http://schemas.microsoft.com/office/drawing/2014/chart" uri="{C3380CC4-5D6E-409C-BE32-E72D297353CC}">
              <c16:uniqueId val="{00000002-E375-441E-9019-9E7CBAB8E477}"/>
            </c:ext>
          </c:extLst>
        </c:ser>
        <c:dLbls>
          <c:showLegendKey val="0"/>
          <c:showVal val="0"/>
          <c:showCatName val="0"/>
          <c:showSerName val="0"/>
          <c:showPercent val="0"/>
          <c:showBubbleSize val="0"/>
        </c:dLbls>
        <c:axId val="357519791"/>
        <c:axId val="357503951"/>
      </c:scatterChart>
      <c:valAx>
        <c:axId val="3575197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503951"/>
        <c:crosses val="autoZero"/>
        <c:crossBetween val="midCat"/>
      </c:valAx>
      <c:valAx>
        <c:axId val="357503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51979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Heat transfer coefficient for various nanofluids at 2% volume concentration</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Sheet1!$C$22</c:f>
              <c:strCache>
                <c:ptCount val="1"/>
                <c:pt idx="0">
                  <c:v>heat transfer coefficient for 2%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Sheet1!$B$23:$B$28</c:f>
              <c:numCache>
                <c:formatCode>General</c:formatCode>
                <c:ptCount val="6"/>
                <c:pt idx="0">
                  <c:v>0.1</c:v>
                </c:pt>
                <c:pt idx="1">
                  <c:v>0.5</c:v>
                </c:pt>
                <c:pt idx="2">
                  <c:v>1</c:v>
                </c:pt>
                <c:pt idx="3">
                  <c:v>2</c:v>
                </c:pt>
                <c:pt idx="4">
                  <c:v>3</c:v>
                </c:pt>
                <c:pt idx="5">
                  <c:v>5</c:v>
                </c:pt>
              </c:numCache>
            </c:numRef>
          </c:xVal>
          <c:yVal>
            <c:numRef>
              <c:f>Sheet1!$C$23:$C$28</c:f>
              <c:numCache>
                <c:formatCode>General</c:formatCode>
                <c:ptCount val="6"/>
                <c:pt idx="0">
                  <c:v>7.3542230000000002</c:v>
                </c:pt>
                <c:pt idx="1">
                  <c:v>27.494589999999999</c:v>
                </c:pt>
                <c:pt idx="2">
                  <c:v>43.093139999999998</c:v>
                </c:pt>
                <c:pt idx="3">
                  <c:v>61.948399999999999</c:v>
                </c:pt>
                <c:pt idx="4">
                  <c:v>73.634379999999993</c:v>
                </c:pt>
                <c:pt idx="5">
                  <c:v>88.137169999999998</c:v>
                </c:pt>
              </c:numCache>
            </c:numRef>
          </c:yVal>
          <c:smooth val="1"/>
          <c:extLst>
            <c:ext xmlns:c16="http://schemas.microsoft.com/office/drawing/2014/chart" uri="{C3380CC4-5D6E-409C-BE32-E72D297353CC}">
              <c16:uniqueId val="{00000000-E4AC-4902-8D79-A4A33E0C7F52}"/>
            </c:ext>
          </c:extLst>
        </c:ser>
        <c:ser>
          <c:idx val="1"/>
          <c:order val="1"/>
          <c:tx>
            <c:strRef>
              <c:f>Sheet1!$D$22</c:f>
              <c:strCache>
                <c:ptCount val="1"/>
                <c:pt idx="0">
                  <c:v>heat transfer coefficient for 2%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Sheet1!$B$23:$B$28</c:f>
              <c:numCache>
                <c:formatCode>General</c:formatCode>
                <c:ptCount val="6"/>
                <c:pt idx="0">
                  <c:v>0.1</c:v>
                </c:pt>
                <c:pt idx="1">
                  <c:v>0.5</c:v>
                </c:pt>
                <c:pt idx="2">
                  <c:v>1</c:v>
                </c:pt>
                <c:pt idx="3">
                  <c:v>2</c:v>
                </c:pt>
                <c:pt idx="4">
                  <c:v>3</c:v>
                </c:pt>
                <c:pt idx="5">
                  <c:v>5</c:v>
                </c:pt>
              </c:numCache>
            </c:numRef>
          </c:xVal>
          <c:yVal>
            <c:numRef>
              <c:f>Sheet1!$D$23:$D$28</c:f>
              <c:numCache>
                <c:formatCode>General</c:formatCode>
                <c:ptCount val="6"/>
                <c:pt idx="0">
                  <c:v>5.7539889999999998</c:v>
                </c:pt>
                <c:pt idx="1">
                  <c:v>22.261890000000001</c:v>
                </c:pt>
                <c:pt idx="2">
                  <c:v>35.635370000000002</c:v>
                </c:pt>
                <c:pt idx="3">
                  <c:v>52.350740000000002</c:v>
                </c:pt>
                <c:pt idx="4">
                  <c:v>62.986809999999998</c:v>
                </c:pt>
                <c:pt idx="5">
                  <c:v>76.470259999999996</c:v>
                </c:pt>
              </c:numCache>
            </c:numRef>
          </c:yVal>
          <c:smooth val="1"/>
          <c:extLst>
            <c:ext xmlns:c16="http://schemas.microsoft.com/office/drawing/2014/chart" uri="{C3380CC4-5D6E-409C-BE32-E72D297353CC}">
              <c16:uniqueId val="{00000001-E4AC-4902-8D79-A4A33E0C7F52}"/>
            </c:ext>
          </c:extLst>
        </c:ser>
        <c:ser>
          <c:idx val="2"/>
          <c:order val="2"/>
          <c:tx>
            <c:strRef>
              <c:f>Sheet1!$E$22</c:f>
              <c:strCache>
                <c:ptCount val="1"/>
                <c:pt idx="0">
                  <c:v>heat transfer coefficient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Sheet1!$B$23:$B$28</c:f>
              <c:numCache>
                <c:formatCode>General</c:formatCode>
                <c:ptCount val="6"/>
                <c:pt idx="0">
                  <c:v>0.1</c:v>
                </c:pt>
                <c:pt idx="1">
                  <c:v>0.5</c:v>
                </c:pt>
                <c:pt idx="2">
                  <c:v>1</c:v>
                </c:pt>
                <c:pt idx="3">
                  <c:v>2</c:v>
                </c:pt>
                <c:pt idx="4">
                  <c:v>3</c:v>
                </c:pt>
                <c:pt idx="5">
                  <c:v>5</c:v>
                </c:pt>
              </c:numCache>
            </c:numRef>
          </c:xVal>
          <c:yVal>
            <c:numRef>
              <c:f>Sheet1!$E$23:$E$28</c:f>
              <c:numCache>
                <c:formatCode>General</c:formatCode>
                <c:ptCount val="6"/>
                <c:pt idx="0">
                  <c:v>5.8273299999999999</c:v>
                </c:pt>
                <c:pt idx="1">
                  <c:v>22.479109999999999</c:v>
                </c:pt>
                <c:pt idx="2">
                  <c:v>35.913910000000001</c:v>
                </c:pt>
                <c:pt idx="3">
                  <c:v>52.654249999999998</c:v>
                </c:pt>
                <c:pt idx="4">
                  <c:v>63.282940000000004</c:v>
                </c:pt>
                <c:pt idx="5">
                  <c:v>76.738159999999993</c:v>
                </c:pt>
              </c:numCache>
            </c:numRef>
          </c:yVal>
          <c:smooth val="1"/>
          <c:extLst>
            <c:ext xmlns:c16="http://schemas.microsoft.com/office/drawing/2014/chart" uri="{C3380CC4-5D6E-409C-BE32-E72D297353CC}">
              <c16:uniqueId val="{00000002-E4AC-4902-8D79-A4A33E0C7F52}"/>
            </c:ext>
          </c:extLst>
        </c:ser>
        <c:dLbls>
          <c:showLegendKey val="0"/>
          <c:showVal val="0"/>
          <c:showCatName val="0"/>
          <c:showSerName val="0"/>
          <c:showPercent val="0"/>
          <c:showBubbleSize val="0"/>
        </c:dLbls>
        <c:axId val="39398063"/>
        <c:axId val="39375023"/>
      </c:scatterChart>
      <c:valAx>
        <c:axId val="393980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75023"/>
        <c:crosses val="autoZero"/>
        <c:crossBetween val="midCat"/>
      </c:valAx>
      <c:valAx>
        <c:axId val="39375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980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Heat transfer coefficient for various nanofluids at 4% volume concentration</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Sheet1!$C$37</c:f>
              <c:strCache>
                <c:ptCount val="1"/>
                <c:pt idx="0">
                  <c:v>heat transfer coefficient for 4%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Sheet1!$B$38:$B$43</c:f>
              <c:numCache>
                <c:formatCode>General</c:formatCode>
                <c:ptCount val="6"/>
                <c:pt idx="0">
                  <c:v>0.1</c:v>
                </c:pt>
                <c:pt idx="1">
                  <c:v>0.5</c:v>
                </c:pt>
                <c:pt idx="2">
                  <c:v>1</c:v>
                </c:pt>
                <c:pt idx="3">
                  <c:v>2</c:v>
                </c:pt>
                <c:pt idx="4">
                  <c:v>3</c:v>
                </c:pt>
                <c:pt idx="5">
                  <c:v>5</c:v>
                </c:pt>
              </c:numCache>
            </c:numRef>
          </c:xVal>
          <c:yVal>
            <c:numRef>
              <c:f>Sheet1!$C$38:$C$43</c:f>
              <c:numCache>
                <c:formatCode>General</c:formatCode>
                <c:ptCount val="6"/>
                <c:pt idx="0">
                  <c:v>10.667809999999999</c:v>
                </c:pt>
                <c:pt idx="1">
                  <c:v>37.61598</c:v>
                </c:pt>
                <c:pt idx="2">
                  <c:v>57.02608</c:v>
                </c:pt>
                <c:pt idx="3">
                  <c:v>79.286230000000003</c:v>
                </c:pt>
                <c:pt idx="4">
                  <c:v>92.519069999999999</c:v>
                </c:pt>
                <c:pt idx="5">
                  <c:v>108.3699</c:v>
                </c:pt>
              </c:numCache>
            </c:numRef>
          </c:yVal>
          <c:smooth val="1"/>
          <c:extLst>
            <c:ext xmlns:c16="http://schemas.microsoft.com/office/drawing/2014/chart" uri="{C3380CC4-5D6E-409C-BE32-E72D297353CC}">
              <c16:uniqueId val="{00000000-BC33-4E7C-A7A6-2658AED946F3}"/>
            </c:ext>
          </c:extLst>
        </c:ser>
        <c:ser>
          <c:idx val="1"/>
          <c:order val="1"/>
          <c:tx>
            <c:strRef>
              <c:f>Sheet1!$D$37</c:f>
              <c:strCache>
                <c:ptCount val="1"/>
                <c:pt idx="0">
                  <c:v>heat transfer coefficient for 4%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Sheet1!$B$38:$B$43</c:f>
              <c:numCache>
                <c:formatCode>General</c:formatCode>
                <c:ptCount val="6"/>
                <c:pt idx="0">
                  <c:v>0.1</c:v>
                </c:pt>
                <c:pt idx="1">
                  <c:v>0.5</c:v>
                </c:pt>
                <c:pt idx="2">
                  <c:v>1</c:v>
                </c:pt>
                <c:pt idx="3">
                  <c:v>2</c:v>
                </c:pt>
                <c:pt idx="4">
                  <c:v>3</c:v>
                </c:pt>
                <c:pt idx="5">
                  <c:v>5</c:v>
                </c:pt>
              </c:numCache>
            </c:numRef>
          </c:xVal>
          <c:yVal>
            <c:numRef>
              <c:f>Sheet1!$D$38:$D$43</c:f>
              <c:numCache>
                <c:formatCode>General</c:formatCode>
                <c:ptCount val="6"/>
                <c:pt idx="0">
                  <c:v>6.257199</c:v>
                </c:pt>
                <c:pt idx="1">
                  <c:v>23.910990000000002</c:v>
                </c:pt>
                <c:pt idx="2">
                  <c:v>37.982030000000002</c:v>
                </c:pt>
                <c:pt idx="3">
                  <c:v>55.354990000000001</c:v>
                </c:pt>
                <c:pt idx="4">
                  <c:v>66.299599999999998</c:v>
                </c:pt>
                <c:pt idx="5">
                  <c:v>80.057959999999994</c:v>
                </c:pt>
              </c:numCache>
            </c:numRef>
          </c:yVal>
          <c:smooth val="1"/>
          <c:extLst>
            <c:ext xmlns:c16="http://schemas.microsoft.com/office/drawing/2014/chart" uri="{C3380CC4-5D6E-409C-BE32-E72D297353CC}">
              <c16:uniqueId val="{00000001-BC33-4E7C-A7A6-2658AED946F3}"/>
            </c:ext>
          </c:extLst>
        </c:ser>
        <c:ser>
          <c:idx val="2"/>
          <c:order val="2"/>
          <c:tx>
            <c:strRef>
              <c:f>Sheet1!$E$37</c:f>
              <c:strCache>
                <c:ptCount val="1"/>
                <c:pt idx="0">
                  <c:v>heat transfer coefficient for 4%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Sheet1!$B$38:$B$43</c:f>
              <c:numCache>
                <c:formatCode>General</c:formatCode>
                <c:ptCount val="6"/>
                <c:pt idx="0">
                  <c:v>0.1</c:v>
                </c:pt>
                <c:pt idx="1">
                  <c:v>0.5</c:v>
                </c:pt>
                <c:pt idx="2">
                  <c:v>1</c:v>
                </c:pt>
                <c:pt idx="3">
                  <c:v>2</c:v>
                </c:pt>
                <c:pt idx="4">
                  <c:v>3</c:v>
                </c:pt>
                <c:pt idx="5">
                  <c:v>5</c:v>
                </c:pt>
              </c:numCache>
            </c:numRef>
          </c:xVal>
          <c:yVal>
            <c:numRef>
              <c:f>Sheet1!$E$38:$E$43</c:f>
              <c:numCache>
                <c:formatCode>General</c:formatCode>
                <c:ptCount val="6"/>
                <c:pt idx="0">
                  <c:v>6.2397229999999997</c:v>
                </c:pt>
                <c:pt idx="1">
                  <c:v>23.789370000000002</c:v>
                </c:pt>
                <c:pt idx="2">
                  <c:v>37.729880000000001</c:v>
                </c:pt>
                <c:pt idx="3">
                  <c:v>54.898870000000002</c:v>
                </c:pt>
                <c:pt idx="4">
                  <c:v>65.700339999999997</c:v>
                </c:pt>
                <c:pt idx="5">
                  <c:v>79.270759999999996</c:v>
                </c:pt>
              </c:numCache>
            </c:numRef>
          </c:yVal>
          <c:smooth val="1"/>
          <c:extLst>
            <c:ext xmlns:c16="http://schemas.microsoft.com/office/drawing/2014/chart" uri="{C3380CC4-5D6E-409C-BE32-E72D297353CC}">
              <c16:uniqueId val="{00000002-BC33-4E7C-A7A6-2658AED946F3}"/>
            </c:ext>
          </c:extLst>
        </c:ser>
        <c:dLbls>
          <c:showLegendKey val="0"/>
          <c:showVal val="0"/>
          <c:showCatName val="0"/>
          <c:showSerName val="0"/>
          <c:showPercent val="0"/>
          <c:showBubbleSize val="0"/>
        </c:dLbls>
        <c:axId val="357476591"/>
        <c:axId val="357487631"/>
      </c:scatterChart>
      <c:valAx>
        <c:axId val="3574765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487631"/>
        <c:crosses val="autoZero"/>
        <c:crossBetween val="midCat"/>
      </c:valAx>
      <c:valAx>
        <c:axId val="357487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476591"/>
        <c:crosses val="autoZero"/>
        <c:crossBetween val="midCat"/>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Nusselt Number vs Richardson number for various nanofluids</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Sheet1!$B$51</c:f>
              <c:strCache>
                <c:ptCount val="1"/>
                <c:pt idx="0">
                  <c:v>Nusselt numbers for 1%for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Sheet1!$A$52:$A$57</c:f>
              <c:numCache>
                <c:formatCode>General</c:formatCode>
                <c:ptCount val="6"/>
                <c:pt idx="0">
                  <c:v>0.1</c:v>
                </c:pt>
                <c:pt idx="1">
                  <c:v>0.5</c:v>
                </c:pt>
                <c:pt idx="2">
                  <c:v>1</c:v>
                </c:pt>
                <c:pt idx="3">
                  <c:v>2</c:v>
                </c:pt>
                <c:pt idx="4">
                  <c:v>3</c:v>
                </c:pt>
                <c:pt idx="5">
                  <c:v>5</c:v>
                </c:pt>
              </c:numCache>
            </c:numRef>
          </c:xVal>
          <c:yVal>
            <c:numRef>
              <c:f>Sheet1!$B$52:$B$57</c:f>
              <c:numCache>
                <c:formatCode>General</c:formatCode>
                <c:ptCount val="6"/>
                <c:pt idx="0">
                  <c:v>0.10150440514469454</c:v>
                </c:pt>
                <c:pt idx="1">
                  <c:v>0.38794630225080384</c:v>
                </c:pt>
                <c:pt idx="2">
                  <c:v>0.6162157556270097</c:v>
                </c:pt>
                <c:pt idx="3">
                  <c:v>0.89803279742765285</c:v>
                </c:pt>
                <c:pt idx="4">
                  <c:v>1.0756577170418009</c:v>
                </c:pt>
                <c:pt idx="5">
                  <c:v>1.2992342443729905</c:v>
                </c:pt>
              </c:numCache>
            </c:numRef>
          </c:yVal>
          <c:smooth val="1"/>
          <c:extLst>
            <c:ext xmlns:c16="http://schemas.microsoft.com/office/drawing/2014/chart" uri="{C3380CC4-5D6E-409C-BE32-E72D297353CC}">
              <c16:uniqueId val="{00000000-0F0F-44FF-BAE0-19C4CF4886D0}"/>
            </c:ext>
          </c:extLst>
        </c:ser>
        <c:ser>
          <c:idx val="1"/>
          <c:order val="1"/>
          <c:tx>
            <c:strRef>
              <c:f>Sheet1!$C$51</c:f>
              <c:strCache>
                <c:ptCount val="1"/>
                <c:pt idx="0">
                  <c:v>Nusselt numbers for 1%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Sheet1!$A$52:$A$57</c:f>
              <c:numCache>
                <c:formatCode>General</c:formatCode>
                <c:ptCount val="6"/>
                <c:pt idx="0">
                  <c:v>0.1</c:v>
                </c:pt>
                <c:pt idx="1">
                  <c:v>0.5</c:v>
                </c:pt>
                <c:pt idx="2">
                  <c:v>1</c:v>
                </c:pt>
                <c:pt idx="3">
                  <c:v>2</c:v>
                </c:pt>
                <c:pt idx="4">
                  <c:v>3</c:v>
                </c:pt>
                <c:pt idx="5">
                  <c:v>5</c:v>
                </c:pt>
              </c:numCache>
            </c:numRef>
          </c:xVal>
          <c:yVal>
            <c:numRef>
              <c:f>Sheet1!$C$52:$C$57</c:f>
              <c:numCache>
                <c:formatCode>General</c:formatCode>
                <c:ptCount val="6"/>
                <c:pt idx="0">
                  <c:v>9.3193109094858562E-2</c:v>
                </c:pt>
                <c:pt idx="1">
                  <c:v>0.36224138219125435</c:v>
                </c:pt>
                <c:pt idx="2">
                  <c:v>0.58156231724230123</c:v>
                </c:pt>
                <c:pt idx="3">
                  <c:v>0.85699149497886284</c:v>
                </c:pt>
                <c:pt idx="4">
                  <c:v>1.0328980567112804</c:v>
                </c:pt>
                <c:pt idx="5">
                  <c:v>1.2566250605711233</c:v>
                </c:pt>
              </c:numCache>
            </c:numRef>
          </c:yVal>
          <c:smooth val="1"/>
          <c:extLst>
            <c:ext xmlns:c16="http://schemas.microsoft.com/office/drawing/2014/chart" uri="{C3380CC4-5D6E-409C-BE32-E72D297353CC}">
              <c16:uniqueId val="{00000001-0F0F-44FF-BAE0-19C4CF4886D0}"/>
            </c:ext>
          </c:extLst>
        </c:ser>
        <c:ser>
          <c:idx val="2"/>
          <c:order val="2"/>
          <c:tx>
            <c:strRef>
              <c:f>Sheet1!$D$51</c:f>
              <c:strCache>
                <c:ptCount val="1"/>
                <c:pt idx="0">
                  <c:v>Nusselt numbers for 1%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Sheet1!$A$52:$A$57</c:f>
              <c:numCache>
                <c:formatCode>General</c:formatCode>
                <c:ptCount val="6"/>
                <c:pt idx="0">
                  <c:v>0.1</c:v>
                </c:pt>
                <c:pt idx="1">
                  <c:v>0.5</c:v>
                </c:pt>
                <c:pt idx="2">
                  <c:v>1</c:v>
                </c:pt>
                <c:pt idx="3">
                  <c:v>2</c:v>
                </c:pt>
                <c:pt idx="4">
                  <c:v>3</c:v>
                </c:pt>
                <c:pt idx="5">
                  <c:v>5</c:v>
                </c:pt>
              </c:numCache>
            </c:numRef>
          </c:xVal>
          <c:yVal>
            <c:numRef>
              <c:f>Sheet1!$D$52:$D$57</c:f>
              <c:numCache>
                <c:formatCode>General</c:formatCode>
                <c:ptCount val="6"/>
                <c:pt idx="0">
                  <c:v>9.3853611600803716E-2</c:v>
                </c:pt>
                <c:pt idx="1">
                  <c:v>0.36406577473252794</c:v>
                </c:pt>
                <c:pt idx="2">
                  <c:v>0.58371529355753216</c:v>
                </c:pt>
                <c:pt idx="3">
                  <c:v>0.85896936494222742</c:v>
                </c:pt>
                <c:pt idx="4">
                  <c:v>1.0345027691908171</c:v>
                </c:pt>
                <c:pt idx="5">
                  <c:v>1.2574410246422192</c:v>
                </c:pt>
              </c:numCache>
            </c:numRef>
          </c:yVal>
          <c:smooth val="1"/>
          <c:extLst>
            <c:ext xmlns:c16="http://schemas.microsoft.com/office/drawing/2014/chart" uri="{C3380CC4-5D6E-409C-BE32-E72D297353CC}">
              <c16:uniqueId val="{00000002-0F0F-44FF-BAE0-19C4CF4886D0}"/>
            </c:ext>
          </c:extLst>
        </c:ser>
        <c:dLbls>
          <c:showLegendKey val="0"/>
          <c:showVal val="0"/>
          <c:showCatName val="0"/>
          <c:showSerName val="0"/>
          <c:showPercent val="0"/>
          <c:showBubbleSize val="0"/>
        </c:dLbls>
        <c:axId val="1122267008"/>
        <c:axId val="1122249248"/>
      </c:scatterChart>
      <c:valAx>
        <c:axId val="1122267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49248"/>
        <c:crosses val="autoZero"/>
        <c:crossBetween val="midCat"/>
      </c:valAx>
      <c:valAx>
        <c:axId val="1122249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670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Nusselt Number vs Richardson number for various nanofluids</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Sheet1!$B$64</c:f>
              <c:strCache>
                <c:ptCount val="1"/>
                <c:pt idx="0">
                  <c:v>Nusselt numbers for 2%for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Sheet1!$A$65:$A$70</c:f>
              <c:numCache>
                <c:formatCode>General</c:formatCode>
                <c:ptCount val="6"/>
                <c:pt idx="0">
                  <c:v>0.1</c:v>
                </c:pt>
                <c:pt idx="1">
                  <c:v>0.5</c:v>
                </c:pt>
                <c:pt idx="2">
                  <c:v>1</c:v>
                </c:pt>
                <c:pt idx="3">
                  <c:v>2</c:v>
                </c:pt>
                <c:pt idx="4">
                  <c:v>3</c:v>
                </c:pt>
                <c:pt idx="5">
                  <c:v>5</c:v>
                </c:pt>
              </c:numCache>
            </c:numRef>
          </c:xVal>
          <c:yVal>
            <c:numRef>
              <c:f>Sheet1!$B$65:$B$70</c:f>
              <c:numCache>
                <c:formatCode>General</c:formatCode>
                <c:ptCount val="6"/>
                <c:pt idx="0">
                  <c:v>0.11823509646302251</c:v>
                </c:pt>
                <c:pt idx="1">
                  <c:v>0.44203520900321541</c:v>
                </c:pt>
                <c:pt idx="2">
                  <c:v>0.6928157556270097</c:v>
                </c:pt>
                <c:pt idx="3">
                  <c:v>0.99595498392282966</c:v>
                </c:pt>
                <c:pt idx="4">
                  <c:v>1.1838324758842442</c:v>
                </c:pt>
                <c:pt idx="5">
                  <c:v>1.4169963022508036</c:v>
                </c:pt>
              </c:numCache>
            </c:numRef>
          </c:yVal>
          <c:smooth val="1"/>
          <c:extLst>
            <c:ext xmlns:c16="http://schemas.microsoft.com/office/drawing/2014/chart" uri="{C3380CC4-5D6E-409C-BE32-E72D297353CC}">
              <c16:uniqueId val="{00000000-4068-4E3A-83C8-BB7698DE8F0A}"/>
            </c:ext>
          </c:extLst>
        </c:ser>
        <c:ser>
          <c:idx val="1"/>
          <c:order val="1"/>
          <c:tx>
            <c:strRef>
              <c:f>Sheet1!$C$64</c:f>
              <c:strCache>
                <c:ptCount val="1"/>
                <c:pt idx="0">
                  <c:v>Nusselt numbers for 2%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Sheet1!$A$65:$A$70</c:f>
              <c:numCache>
                <c:formatCode>General</c:formatCode>
                <c:ptCount val="6"/>
                <c:pt idx="0">
                  <c:v>0.1</c:v>
                </c:pt>
                <c:pt idx="1">
                  <c:v>0.5</c:v>
                </c:pt>
                <c:pt idx="2">
                  <c:v>1</c:v>
                </c:pt>
                <c:pt idx="3">
                  <c:v>2</c:v>
                </c:pt>
                <c:pt idx="4">
                  <c:v>3</c:v>
                </c:pt>
                <c:pt idx="5">
                  <c:v>5</c:v>
                </c:pt>
              </c:numCache>
            </c:numRef>
          </c:xVal>
          <c:yVal>
            <c:numRef>
              <c:f>Sheet1!$C$65:$C$70</c:f>
              <c:numCache>
                <c:formatCode>General</c:formatCode>
                <c:ptCount val="6"/>
                <c:pt idx="0">
                  <c:v>9.6008626443302422E-2</c:v>
                </c:pt>
                <c:pt idx="1">
                  <c:v>0.37145247947674037</c:v>
                </c:pt>
                <c:pt idx="2">
                  <c:v>0.59459670960421818</c:v>
                </c:pt>
                <c:pt idx="3">
                  <c:v>0.87350230260962436</c:v>
                </c:pt>
                <c:pt idx="4">
                  <c:v>1.050971267436428</c:v>
                </c:pt>
                <c:pt idx="5">
                  <c:v>1.275950410465194</c:v>
                </c:pt>
              </c:numCache>
            </c:numRef>
          </c:yVal>
          <c:smooth val="1"/>
          <c:extLst>
            <c:ext xmlns:c16="http://schemas.microsoft.com/office/drawing/2014/chart" uri="{C3380CC4-5D6E-409C-BE32-E72D297353CC}">
              <c16:uniqueId val="{00000001-4068-4E3A-83C8-BB7698DE8F0A}"/>
            </c:ext>
          </c:extLst>
        </c:ser>
        <c:ser>
          <c:idx val="2"/>
          <c:order val="2"/>
          <c:tx>
            <c:strRef>
              <c:f>Sheet1!$D$64</c:f>
              <c:strCache>
                <c:ptCount val="1"/>
                <c:pt idx="0">
                  <c:v>Nusselt numbers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Sheet1!$A$65:$A$70</c:f>
              <c:numCache>
                <c:formatCode>General</c:formatCode>
                <c:ptCount val="6"/>
                <c:pt idx="0">
                  <c:v>0.1</c:v>
                </c:pt>
                <c:pt idx="1">
                  <c:v>0.5</c:v>
                </c:pt>
                <c:pt idx="2">
                  <c:v>1</c:v>
                </c:pt>
                <c:pt idx="3">
                  <c:v>2</c:v>
                </c:pt>
                <c:pt idx="4">
                  <c:v>3</c:v>
                </c:pt>
                <c:pt idx="5">
                  <c:v>5</c:v>
                </c:pt>
              </c:numCache>
            </c:numRef>
          </c:xVal>
          <c:yVal>
            <c:numRef>
              <c:f>Sheet1!$D$65:$D$70</c:f>
              <c:numCache>
                <c:formatCode>General</c:formatCode>
                <c:ptCount val="6"/>
                <c:pt idx="0">
                  <c:v>9.6659810572760296E-2</c:v>
                </c:pt>
                <c:pt idx="1">
                  <c:v>0.37286828006037781</c:v>
                </c:pt>
                <c:pt idx="2">
                  <c:v>0.59571566009255728</c:v>
                </c:pt>
                <c:pt idx="3">
                  <c:v>0.87339310299069439</c:v>
                </c:pt>
                <c:pt idx="4">
                  <c:v>1.0496946273657672</c:v>
                </c:pt>
                <c:pt idx="5">
                  <c:v>1.272880720553353</c:v>
                </c:pt>
              </c:numCache>
            </c:numRef>
          </c:yVal>
          <c:smooth val="1"/>
          <c:extLst>
            <c:ext xmlns:c16="http://schemas.microsoft.com/office/drawing/2014/chart" uri="{C3380CC4-5D6E-409C-BE32-E72D297353CC}">
              <c16:uniqueId val="{00000002-4068-4E3A-83C8-BB7698DE8F0A}"/>
            </c:ext>
          </c:extLst>
        </c:ser>
        <c:dLbls>
          <c:showLegendKey val="0"/>
          <c:showVal val="0"/>
          <c:showCatName val="0"/>
          <c:showSerName val="0"/>
          <c:showPercent val="0"/>
          <c:showBubbleSize val="0"/>
        </c:dLbls>
        <c:axId val="1122253088"/>
        <c:axId val="1122253568"/>
      </c:scatterChart>
      <c:valAx>
        <c:axId val="11222530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53568"/>
        <c:crosses val="autoZero"/>
        <c:crossBetween val="midCat"/>
      </c:valAx>
      <c:valAx>
        <c:axId val="1122253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5308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Nusselt Number vs Richardson number for various nanofluids</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Sheet1!$B$79</c:f>
              <c:strCache>
                <c:ptCount val="1"/>
                <c:pt idx="0">
                  <c:v>Nusselt numbers for 4%for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Sheet1!$A$80:$A$85</c:f>
              <c:numCache>
                <c:formatCode>General</c:formatCode>
                <c:ptCount val="6"/>
                <c:pt idx="0">
                  <c:v>0.1</c:v>
                </c:pt>
                <c:pt idx="1">
                  <c:v>0.5</c:v>
                </c:pt>
                <c:pt idx="2">
                  <c:v>1</c:v>
                </c:pt>
                <c:pt idx="3">
                  <c:v>2</c:v>
                </c:pt>
                <c:pt idx="4">
                  <c:v>3</c:v>
                </c:pt>
                <c:pt idx="5">
                  <c:v>5</c:v>
                </c:pt>
              </c:numCache>
            </c:numRef>
          </c:xVal>
          <c:yVal>
            <c:numRef>
              <c:f>Sheet1!$B$80:$B$85</c:f>
              <c:numCache>
                <c:formatCode>General</c:formatCode>
                <c:ptCount val="6"/>
                <c:pt idx="0">
                  <c:v>0.16212477203647413</c:v>
                </c:pt>
                <c:pt idx="1">
                  <c:v>0.57167142857142861</c:v>
                </c:pt>
                <c:pt idx="2">
                  <c:v>0.86665775075987839</c:v>
                </c:pt>
                <c:pt idx="3">
                  <c:v>1.2049579027355624</c:v>
                </c:pt>
                <c:pt idx="4">
                  <c:v>1.4060648936170212</c:v>
                </c:pt>
                <c:pt idx="5">
                  <c:v>1.6469589665653497</c:v>
                </c:pt>
              </c:numCache>
            </c:numRef>
          </c:yVal>
          <c:smooth val="1"/>
          <c:extLst>
            <c:ext xmlns:c16="http://schemas.microsoft.com/office/drawing/2014/chart" uri="{C3380CC4-5D6E-409C-BE32-E72D297353CC}">
              <c16:uniqueId val="{00000000-9046-4BCC-8D40-4D8A218F8452}"/>
            </c:ext>
          </c:extLst>
        </c:ser>
        <c:ser>
          <c:idx val="1"/>
          <c:order val="1"/>
          <c:tx>
            <c:strRef>
              <c:f>Sheet1!$C$79</c:f>
              <c:strCache>
                <c:ptCount val="1"/>
                <c:pt idx="0">
                  <c:v>Nusselt numbers for 4%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Sheet1!$A$80:$A$85</c:f>
              <c:numCache>
                <c:formatCode>General</c:formatCode>
                <c:ptCount val="6"/>
                <c:pt idx="0">
                  <c:v>0.1</c:v>
                </c:pt>
                <c:pt idx="1">
                  <c:v>0.5</c:v>
                </c:pt>
                <c:pt idx="2">
                  <c:v>1</c:v>
                </c:pt>
                <c:pt idx="3">
                  <c:v>2</c:v>
                </c:pt>
                <c:pt idx="4">
                  <c:v>3</c:v>
                </c:pt>
                <c:pt idx="5">
                  <c:v>5</c:v>
                </c:pt>
              </c:numCache>
            </c:numRef>
          </c:xVal>
          <c:yVal>
            <c:numRef>
              <c:f>Sheet1!$C$80:$C$85</c:f>
              <c:numCache>
                <c:formatCode>General</c:formatCode>
                <c:ptCount val="6"/>
                <c:pt idx="0">
                  <c:v>0.10417032646877653</c:v>
                </c:pt>
                <c:pt idx="1">
                  <c:v>0.39807198628198515</c:v>
                </c:pt>
                <c:pt idx="2">
                  <c:v>0.63232773403033282</c:v>
                </c:pt>
                <c:pt idx="3">
                  <c:v>0.92155409792398491</c:v>
                </c:pt>
                <c:pt idx="4">
                  <c:v>1.1037608004395092</c:v>
                </c:pt>
                <c:pt idx="5">
                  <c:v>1.3328110276857508</c:v>
                </c:pt>
              </c:numCache>
            </c:numRef>
          </c:yVal>
          <c:smooth val="1"/>
          <c:extLst>
            <c:ext xmlns:c16="http://schemas.microsoft.com/office/drawing/2014/chart" uri="{C3380CC4-5D6E-409C-BE32-E72D297353CC}">
              <c16:uniqueId val="{00000001-9046-4BCC-8D40-4D8A218F8452}"/>
            </c:ext>
          </c:extLst>
        </c:ser>
        <c:ser>
          <c:idx val="2"/>
          <c:order val="2"/>
          <c:tx>
            <c:strRef>
              <c:f>Sheet1!$D$79</c:f>
              <c:strCache>
                <c:ptCount val="1"/>
                <c:pt idx="0">
                  <c:v>Nusselt numbers for 4%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Sheet1!$A$80:$A$85</c:f>
              <c:numCache>
                <c:formatCode>General</c:formatCode>
                <c:ptCount val="6"/>
                <c:pt idx="0">
                  <c:v>0.1</c:v>
                </c:pt>
                <c:pt idx="1">
                  <c:v>0.5</c:v>
                </c:pt>
                <c:pt idx="2">
                  <c:v>1</c:v>
                </c:pt>
                <c:pt idx="3">
                  <c:v>2</c:v>
                </c:pt>
                <c:pt idx="4">
                  <c:v>3</c:v>
                </c:pt>
                <c:pt idx="5">
                  <c:v>5</c:v>
                </c:pt>
              </c:numCache>
            </c:numRef>
          </c:xVal>
          <c:yVal>
            <c:numRef>
              <c:f>Sheet1!$D$80:$D$85</c:f>
              <c:numCache>
                <c:formatCode>General</c:formatCode>
                <c:ptCount val="6"/>
                <c:pt idx="0">
                  <c:v>0.10291817312133007</c:v>
                </c:pt>
                <c:pt idx="1">
                  <c:v>0.39238256251237053</c:v>
                </c:pt>
                <c:pt idx="2">
                  <c:v>0.62231774097776604</c:v>
                </c:pt>
                <c:pt idx="3">
                  <c:v>0.90550356271029886</c:v>
                </c:pt>
                <c:pt idx="4">
                  <c:v>1.0836633238767566</c:v>
                </c:pt>
                <c:pt idx="5">
                  <c:v>1.3074942270897933</c:v>
                </c:pt>
              </c:numCache>
            </c:numRef>
          </c:yVal>
          <c:smooth val="1"/>
          <c:extLst>
            <c:ext xmlns:c16="http://schemas.microsoft.com/office/drawing/2014/chart" uri="{C3380CC4-5D6E-409C-BE32-E72D297353CC}">
              <c16:uniqueId val="{00000002-9046-4BCC-8D40-4D8A218F8452}"/>
            </c:ext>
          </c:extLst>
        </c:ser>
        <c:dLbls>
          <c:showLegendKey val="0"/>
          <c:showVal val="0"/>
          <c:showCatName val="0"/>
          <c:showSerName val="0"/>
          <c:showPercent val="0"/>
          <c:showBubbleSize val="0"/>
        </c:dLbls>
        <c:axId val="1122275168"/>
        <c:axId val="1122269888"/>
      </c:scatterChart>
      <c:valAx>
        <c:axId val="1122275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69888"/>
        <c:crosses val="autoZero"/>
        <c:crossBetween val="midCat"/>
      </c:valAx>
      <c:valAx>
        <c:axId val="1122269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751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Average shear stress for various nanofluids at 1% volume concentration</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Sheet1!$C$68</c:f>
              <c:strCache>
                <c:ptCount val="1"/>
                <c:pt idx="0">
                  <c:v>avg shear stress for 1%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Sheet1!$B$69:$B$74</c:f>
              <c:numCache>
                <c:formatCode>General</c:formatCode>
                <c:ptCount val="6"/>
                <c:pt idx="0">
                  <c:v>0.1</c:v>
                </c:pt>
                <c:pt idx="1">
                  <c:v>0.5</c:v>
                </c:pt>
                <c:pt idx="2">
                  <c:v>1</c:v>
                </c:pt>
                <c:pt idx="3">
                  <c:v>2</c:v>
                </c:pt>
                <c:pt idx="4">
                  <c:v>3</c:v>
                </c:pt>
                <c:pt idx="5">
                  <c:v>5</c:v>
                </c:pt>
              </c:numCache>
            </c:numRef>
          </c:xVal>
          <c:yVal>
            <c:numRef>
              <c:f>Sheet1!$C$69:$C$74</c:f>
              <c:numCache>
                <c:formatCode>General</c:formatCode>
                <c:ptCount val="6"/>
                <c:pt idx="0">
                  <c:v>7.6114399999999997E-3</c:v>
                </c:pt>
                <c:pt idx="1">
                  <c:v>7.8008490000000003E-3</c:v>
                </c:pt>
                <c:pt idx="2">
                  <c:v>8.0393040000000006E-3</c:v>
                </c:pt>
                <c:pt idx="3">
                  <c:v>8.532352E-3</c:v>
                </c:pt>
                <c:pt idx="4">
                  <c:v>9.037794E-3</c:v>
                </c:pt>
                <c:pt idx="5">
                  <c:v>1.005109E-2</c:v>
                </c:pt>
              </c:numCache>
            </c:numRef>
          </c:yVal>
          <c:smooth val="1"/>
          <c:extLst>
            <c:ext xmlns:c16="http://schemas.microsoft.com/office/drawing/2014/chart" uri="{C3380CC4-5D6E-409C-BE32-E72D297353CC}">
              <c16:uniqueId val="{00000000-9109-463C-8F55-9E5036FAD250}"/>
            </c:ext>
          </c:extLst>
        </c:ser>
        <c:ser>
          <c:idx val="1"/>
          <c:order val="1"/>
          <c:tx>
            <c:strRef>
              <c:f>Sheet1!$D$68</c:f>
              <c:strCache>
                <c:ptCount val="1"/>
                <c:pt idx="0">
                  <c:v>avg shear stress for 1% foe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Sheet1!$B$69:$B$74</c:f>
              <c:numCache>
                <c:formatCode>General</c:formatCode>
                <c:ptCount val="6"/>
                <c:pt idx="0">
                  <c:v>0.1</c:v>
                </c:pt>
                <c:pt idx="1">
                  <c:v>0.5</c:v>
                </c:pt>
                <c:pt idx="2">
                  <c:v>1</c:v>
                </c:pt>
                <c:pt idx="3">
                  <c:v>2</c:v>
                </c:pt>
                <c:pt idx="4">
                  <c:v>3</c:v>
                </c:pt>
                <c:pt idx="5">
                  <c:v>5</c:v>
                </c:pt>
              </c:numCache>
            </c:numRef>
          </c:xVal>
          <c:yVal>
            <c:numRef>
              <c:f>Sheet1!$D$69:$D$74</c:f>
              <c:numCache>
                <c:formatCode>General</c:formatCode>
                <c:ptCount val="6"/>
                <c:pt idx="0">
                  <c:v>6.9824789999999998E-3</c:v>
                </c:pt>
                <c:pt idx="1">
                  <c:v>7.1609079999999997E-3</c:v>
                </c:pt>
                <c:pt idx="2">
                  <c:v>7.385595E-3</c:v>
                </c:pt>
                <c:pt idx="3">
                  <c:v>7.8460439999999999E-3</c:v>
                </c:pt>
                <c:pt idx="4">
                  <c:v>8.3146650000000006E-3</c:v>
                </c:pt>
                <c:pt idx="5">
                  <c:v>9.2496880000000007E-3</c:v>
                </c:pt>
              </c:numCache>
            </c:numRef>
          </c:yVal>
          <c:smooth val="1"/>
          <c:extLst>
            <c:ext xmlns:c16="http://schemas.microsoft.com/office/drawing/2014/chart" uri="{C3380CC4-5D6E-409C-BE32-E72D297353CC}">
              <c16:uniqueId val="{00000001-9109-463C-8F55-9E5036FAD250}"/>
            </c:ext>
          </c:extLst>
        </c:ser>
        <c:ser>
          <c:idx val="2"/>
          <c:order val="2"/>
          <c:tx>
            <c:strRef>
              <c:f>Sheet1!$E$68</c:f>
              <c:strCache>
                <c:ptCount val="1"/>
                <c:pt idx="0">
                  <c:v>avg shear stress for 1%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Sheet1!$B$69:$B$74</c:f>
              <c:numCache>
                <c:formatCode>General</c:formatCode>
                <c:ptCount val="6"/>
                <c:pt idx="0">
                  <c:v>0.1</c:v>
                </c:pt>
                <c:pt idx="1">
                  <c:v>0.5</c:v>
                </c:pt>
                <c:pt idx="2">
                  <c:v>1</c:v>
                </c:pt>
                <c:pt idx="3">
                  <c:v>2</c:v>
                </c:pt>
                <c:pt idx="4">
                  <c:v>3</c:v>
                </c:pt>
                <c:pt idx="5">
                  <c:v>5</c:v>
                </c:pt>
              </c:numCache>
            </c:numRef>
          </c:xVal>
          <c:yVal>
            <c:numRef>
              <c:f>Sheet1!$E$69:$E$74</c:f>
              <c:numCache>
                <c:formatCode>General</c:formatCode>
                <c:ptCount val="6"/>
                <c:pt idx="0">
                  <c:v>6.8848929999999996E-3</c:v>
                </c:pt>
                <c:pt idx="1">
                  <c:v>7.0613129999999996E-3</c:v>
                </c:pt>
                <c:pt idx="2">
                  <c:v>7.2832579999999999E-3</c:v>
                </c:pt>
                <c:pt idx="3">
                  <c:v>7.7385199999999996E-3</c:v>
                </c:pt>
                <c:pt idx="4">
                  <c:v>8.2020779999999998E-3</c:v>
                </c:pt>
                <c:pt idx="5">
                  <c:v>9.1270569999999992E-3</c:v>
                </c:pt>
              </c:numCache>
            </c:numRef>
          </c:yVal>
          <c:smooth val="1"/>
          <c:extLst>
            <c:ext xmlns:c16="http://schemas.microsoft.com/office/drawing/2014/chart" uri="{C3380CC4-5D6E-409C-BE32-E72D297353CC}">
              <c16:uniqueId val="{00000002-9109-463C-8F55-9E5036FAD250}"/>
            </c:ext>
          </c:extLst>
        </c:ser>
        <c:dLbls>
          <c:showLegendKey val="0"/>
          <c:showVal val="0"/>
          <c:showCatName val="0"/>
          <c:showSerName val="0"/>
          <c:showPercent val="0"/>
          <c:showBubbleSize val="0"/>
        </c:dLbls>
        <c:axId val="357490511"/>
        <c:axId val="357487151"/>
      </c:scatterChart>
      <c:valAx>
        <c:axId val="357490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487151"/>
        <c:crosses val="autoZero"/>
        <c:crossBetween val="midCat"/>
      </c:valAx>
      <c:valAx>
        <c:axId val="357487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49051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Average shear stress for various nanofluids at 1% volume concentration</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Sheet1!$C$85</c:f>
              <c:strCache>
                <c:ptCount val="1"/>
                <c:pt idx="0">
                  <c:v>avg shear stress for 2%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Sheet1!$B$86:$B$91</c:f>
              <c:numCache>
                <c:formatCode>General</c:formatCode>
                <c:ptCount val="6"/>
                <c:pt idx="0">
                  <c:v>0.1</c:v>
                </c:pt>
                <c:pt idx="1">
                  <c:v>0.5</c:v>
                </c:pt>
                <c:pt idx="2">
                  <c:v>1</c:v>
                </c:pt>
                <c:pt idx="3">
                  <c:v>2</c:v>
                </c:pt>
                <c:pt idx="4">
                  <c:v>3</c:v>
                </c:pt>
                <c:pt idx="5">
                  <c:v>5</c:v>
                </c:pt>
              </c:numCache>
            </c:numRef>
          </c:xVal>
          <c:yVal>
            <c:numRef>
              <c:f>Sheet1!$C$86:$C$91</c:f>
              <c:numCache>
                <c:formatCode>General</c:formatCode>
                <c:ptCount val="6"/>
                <c:pt idx="0">
                  <c:v>8.9436189999999999E-3</c:v>
                </c:pt>
                <c:pt idx="1">
                  <c:v>9.149997E-3</c:v>
                </c:pt>
                <c:pt idx="2">
                  <c:v>9.4113249999999999E-3</c:v>
                </c:pt>
                <c:pt idx="3">
                  <c:v>9.9579709999999995E-3</c:v>
                </c:pt>
                <c:pt idx="4">
                  <c:v>1.0524220000000001E-2</c:v>
                </c:pt>
                <c:pt idx="5">
                  <c:v>1.167057E-2</c:v>
                </c:pt>
              </c:numCache>
            </c:numRef>
          </c:yVal>
          <c:smooth val="1"/>
          <c:extLst>
            <c:ext xmlns:c16="http://schemas.microsoft.com/office/drawing/2014/chart" uri="{C3380CC4-5D6E-409C-BE32-E72D297353CC}">
              <c16:uniqueId val="{00000000-3805-4B29-846F-7E993F5587E5}"/>
            </c:ext>
          </c:extLst>
        </c:ser>
        <c:ser>
          <c:idx val="1"/>
          <c:order val="1"/>
          <c:tx>
            <c:strRef>
              <c:f>Sheet1!$D$85</c:f>
              <c:strCache>
                <c:ptCount val="1"/>
                <c:pt idx="0">
                  <c:v>avg shear stress for 2% foe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Sheet1!$B$86:$B$91</c:f>
              <c:numCache>
                <c:formatCode>General</c:formatCode>
                <c:ptCount val="6"/>
                <c:pt idx="0">
                  <c:v>0.1</c:v>
                </c:pt>
                <c:pt idx="1">
                  <c:v>0.5</c:v>
                </c:pt>
                <c:pt idx="2">
                  <c:v>1</c:v>
                </c:pt>
                <c:pt idx="3">
                  <c:v>2</c:v>
                </c:pt>
                <c:pt idx="4">
                  <c:v>3</c:v>
                </c:pt>
                <c:pt idx="5">
                  <c:v>5</c:v>
                </c:pt>
              </c:numCache>
            </c:numRef>
          </c:xVal>
          <c:yVal>
            <c:numRef>
              <c:f>Sheet1!$D$86:$D$91</c:f>
              <c:numCache>
                <c:formatCode>General</c:formatCode>
                <c:ptCount val="6"/>
                <c:pt idx="0">
                  <c:v>7.4054280000000004E-3</c:v>
                </c:pt>
                <c:pt idx="1">
                  <c:v>7.5920029999999999E-3</c:v>
                </c:pt>
                <c:pt idx="2">
                  <c:v>7.8264500000000004E-3</c:v>
                </c:pt>
                <c:pt idx="3">
                  <c:v>8.3084890000000005E-3</c:v>
                </c:pt>
                <c:pt idx="4">
                  <c:v>8.8003920000000006E-3</c:v>
                </c:pt>
                <c:pt idx="5">
                  <c:v>9.783857E-3</c:v>
                </c:pt>
              </c:numCache>
            </c:numRef>
          </c:yVal>
          <c:smooth val="1"/>
          <c:extLst>
            <c:ext xmlns:c16="http://schemas.microsoft.com/office/drawing/2014/chart" uri="{C3380CC4-5D6E-409C-BE32-E72D297353CC}">
              <c16:uniqueId val="{00000001-3805-4B29-846F-7E993F5587E5}"/>
            </c:ext>
          </c:extLst>
        </c:ser>
        <c:ser>
          <c:idx val="2"/>
          <c:order val="2"/>
          <c:tx>
            <c:strRef>
              <c:f>Sheet1!$E$85</c:f>
              <c:strCache>
                <c:ptCount val="1"/>
                <c:pt idx="0">
                  <c:v>avg shear stress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Sheet1!$B$86:$B$91</c:f>
              <c:numCache>
                <c:formatCode>General</c:formatCode>
                <c:ptCount val="6"/>
                <c:pt idx="0">
                  <c:v>0.1</c:v>
                </c:pt>
                <c:pt idx="1">
                  <c:v>0.5</c:v>
                </c:pt>
                <c:pt idx="2">
                  <c:v>1</c:v>
                </c:pt>
                <c:pt idx="3">
                  <c:v>2</c:v>
                </c:pt>
                <c:pt idx="4">
                  <c:v>3</c:v>
                </c:pt>
                <c:pt idx="5">
                  <c:v>5</c:v>
                </c:pt>
              </c:numCache>
            </c:numRef>
          </c:xVal>
          <c:yVal>
            <c:numRef>
              <c:f>Sheet1!$E$86:$E$91</c:f>
              <c:numCache>
                <c:formatCode>General</c:formatCode>
                <c:ptCount val="6"/>
                <c:pt idx="0">
                  <c:v>7.1525989999999999E-3</c:v>
                </c:pt>
                <c:pt idx="1">
                  <c:v>7.3340410000000003E-3</c:v>
                </c:pt>
                <c:pt idx="2">
                  <c:v>7.5622220000000004E-3</c:v>
                </c:pt>
                <c:pt idx="3">
                  <c:v>8.0317909999999999E-3</c:v>
                </c:pt>
                <c:pt idx="4">
                  <c:v>8.511121E-3</c:v>
                </c:pt>
                <c:pt idx="5">
                  <c:v>9.4692519999999992E-3</c:v>
                </c:pt>
              </c:numCache>
            </c:numRef>
          </c:yVal>
          <c:smooth val="1"/>
          <c:extLst>
            <c:ext xmlns:c16="http://schemas.microsoft.com/office/drawing/2014/chart" uri="{C3380CC4-5D6E-409C-BE32-E72D297353CC}">
              <c16:uniqueId val="{00000002-3805-4B29-846F-7E993F5587E5}"/>
            </c:ext>
          </c:extLst>
        </c:ser>
        <c:dLbls>
          <c:showLegendKey val="0"/>
          <c:showVal val="0"/>
          <c:showCatName val="0"/>
          <c:showSerName val="0"/>
          <c:showPercent val="0"/>
          <c:showBubbleSize val="0"/>
        </c:dLbls>
        <c:axId val="357485711"/>
        <c:axId val="357488591"/>
      </c:scatterChart>
      <c:valAx>
        <c:axId val="3574857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488591"/>
        <c:crosses val="autoZero"/>
        <c:crossBetween val="midCat"/>
      </c:valAx>
      <c:valAx>
        <c:axId val="3574885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48571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dirty="0">
                <a:effectLst/>
              </a:rPr>
              <a:t>Average shear stress </a:t>
            </a:r>
            <a:r>
              <a:rPr lang="en-US" sz="1400" b="0" i="0" baseline="0" dirty="0">
                <a:effectLst/>
              </a:rPr>
              <a:t>for various nanofluids at 4% volume concentration</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Sheet1!$C$85</c:f>
              <c:strCache>
                <c:ptCount val="1"/>
                <c:pt idx="0">
                  <c:v>avg shear stress for 2%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Sheet1!$B$86:$B$91</c:f>
              <c:numCache>
                <c:formatCode>General</c:formatCode>
                <c:ptCount val="6"/>
                <c:pt idx="0">
                  <c:v>0.1</c:v>
                </c:pt>
                <c:pt idx="1">
                  <c:v>0.5</c:v>
                </c:pt>
                <c:pt idx="2">
                  <c:v>1</c:v>
                </c:pt>
                <c:pt idx="3">
                  <c:v>2</c:v>
                </c:pt>
                <c:pt idx="4">
                  <c:v>3</c:v>
                </c:pt>
                <c:pt idx="5">
                  <c:v>5</c:v>
                </c:pt>
              </c:numCache>
            </c:numRef>
          </c:xVal>
          <c:yVal>
            <c:numRef>
              <c:f>Sheet1!$C$86:$C$91</c:f>
              <c:numCache>
                <c:formatCode>General</c:formatCode>
                <c:ptCount val="6"/>
                <c:pt idx="0">
                  <c:v>1.345261E-2</c:v>
                </c:pt>
                <c:pt idx="1">
                  <c:v>1.3701680000000001E-2</c:v>
                </c:pt>
                <c:pt idx="2">
                  <c:v>1.4022049999999999E-2</c:v>
                </c:pt>
                <c:pt idx="3">
                  <c:v>1.470695E-2</c:v>
                </c:pt>
                <c:pt idx="4">
                  <c:v>1.5434679999999999E-2</c:v>
                </c:pt>
                <c:pt idx="5">
                  <c:v>1.6946180000000002E-2</c:v>
                </c:pt>
              </c:numCache>
            </c:numRef>
          </c:yVal>
          <c:smooth val="1"/>
          <c:extLst>
            <c:ext xmlns:c16="http://schemas.microsoft.com/office/drawing/2014/chart" uri="{C3380CC4-5D6E-409C-BE32-E72D297353CC}">
              <c16:uniqueId val="{00000000-9B4B-46EF-9897-2DF34A7B3EE0}"/>
            </c:ext>
          </c:extLst>
        </c:ser>
        <c:ser>
          <c:idx val="1"/>
          <c:order val="1"/>
          <c:tx>
            <c:strRef>
              <c:f>Sheet1!$D$85</c:f>
              <c:strCache>
                <c:ptCount val="1"/>
                <c:pt idx="0">
                  <c:v>avg shear stress for 2%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Sheet1!$B$86:$B$91</c:f>
              <c:numCache>
                <c:formatCode>General</c:formatCode>
                <c:ptCount val="6"/>
                <c:pt idx="0">
                  <c:v>0.1</c:v>
                </c:pt>
                <c:pt idx="1">
                  <c:v>0.5</c:v>
                </c:pt>
                <c:pt idx="2">
                  <c:v>1</c:v>
                </c:pt>
                <c:pt idx="3">
                  <c:v>2</c:v>
                </c:pt>
                <c:pt idx="4">
                  <c:v>3</c:v>
                </c:pt>
                <c:pt idx="5">
                  <c:v>5</c:v>
                </c:pt>
              </c:numCache>
            </c:numRef>
          </c:xVal>
          <c:yVal>
            <c:numRef>
              <c:f>Sheet1!$D$86:$D$91</c:f>
              <c:numCache>
                <c:formatCode>General</c:formatCode>
                <c:ptCount val="6"/>
                <c:pt idx="0">
                  <c:v>8.4972969999999991E-3</c:v>
                </c:pt>
                <c:pt idx="1">
                  <c:v>8.7010530000000003E-3</c:v>
                </c:pt>
                <c:pt idx="2">
                  <c:v>8.9574430000000007E-3</c:v>
                </c:pt>
                <c:pt idx="3">
                  <c:v>9.4884930000000006E-3</c:v>
                </c:pt>
                <c:pt idx="4">
                  <c:v>1.003425E-2</c:v>
                </c:pt>
                <c:pt idx="5">
                  <c:v>1.1132400000000001E-2</c:v>
                </c:pt>
              </c:numCache>
            </c:numRef>
          </c:yVal>
          <c:smooth val="1"/>
          <c:extLst>
            <c:ext xmlns:c16="http://schemas.microsoft.com/office/drawing/2014/chart" uri="{C3380CC4-5D6E-409C-BE32-E72D297353CC}">
              <c16:uniqueId val="{00000001-9B4B-46EF-9897-2DF34A7B3EE0}"/>
            </c:ext>
          </c:extLst>
        </c:ser>
        <c:ser>
          <c:idx val="2"/>
          <c:order val="2"/>
          <c:tx>
            <c:strRef>
              <c:f>Sheet1!$E$85</c:f>
              <c:strCache>
                <c:ptCount val="1"/>
                <c:pt idx="0">
                  <c:v>avg shear stress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Sheet1!$B$86:$B$91</c:f>
              <c:numCache>
                <c:formatCode>General</c:formatCode>
                <c:ptCount val="6"/>
                <c:pt idx="0">
                  <c:v>0.1</c:v>
                </c:pt>
                <c:pt idx="1">
                  <c:v>0.5</c:v>
                </c:pt>
                <c:pt idx="2">
                  <c:v>1</c:v>
                </c:pt>
                <c:pt idx="3">
                  <c:v>2</c:v>
                </c:pt>
                <c:pt idx="4">
                  <c:v>3</c:v>
                </c:pt>
                <c:pt idx="5">
                  <c:v>5</c:v>
                </c:pt>
              </c:numCache>
            </c:numRef>
          </c:xVal>
          <c:yVal>
            <c:numRef>
              <c:f>Sheet1!$E$86:$E$91</c:f>
              <c:numCache>
                <c:formatCode>General</c:formatCode>
                <c:ptCount val="6"/>
                <c:pt idx="0">
                  <c:v>7.7476610000000003E-3</c:v>
                </c:pt>
                <c:pt idx="1">
                  <c:v>7.9391740000000002E-3</c:v>
                </c:pt>
                <c:pt idx="2">
                  <c:v>8.1803850000000001E-3</c:v>
                </c:pt>
                <c:pt idx="3">
                  <c:v>8.6797929999999999E-3</c:v>
                </c:pt>
                <c:pt idx="4">
                  <c:v>9.1922500000000008E-3</c:v>
                </c:pt>
                <c:pt idx="5">
                  <c:v>1.0221070000000001E-2</c:v>
                </c:pt>
              </c:numCache>
            </c:numRef>
          </c:yVal>
          <c:smooth val="1"/>
          <c:extLst>
            <c:ext xmlns:c16="http://schemas.microsoft.com/office/drawing/2014/chart" uri="{C3380CC4-5D6E-409C-BE32-E72D297353CC}">
              <c16:uniqueId val="{00000002-9B4B-46EF-9897-2DF34A7B3EE0}"/>
            </c:ext>
          </c:extLst>
        </c:ser>
        <c:dLbls>
          <c:showLegendKey val="0"/>
          <c:showVal val="0"/>
          <c:showCatName val="0"/>
          <c:showSerName val="0"/>
          <c:showPercent val="0"/>
          <c:showBubbleSize val="0"/>
        </c:dLbls>
        <c:axId val="37956751"/>
        <c:axId val="37942351"/>
      </c:scatterChart>
      <c:valAx>
        <c:axId val="379567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942351"/>
        <c:crosses val="autoZero"/>
        <c:crossBetween val="midCat"/>
      </c:valAx>
      <c:valAx>
        <c:axId val="379423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9567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dirty="0">
                <a:effectLst/>
              </a:rPr>
              <a:t>Pumping power </a:t>
            </a:r>
            <a:r>
              <a:rPr lang="en-US" sz="1400" b="0" i="0" baseline="0" dirty="0">
                <a:effectLst/>
              </a:rPr>
              <a:t>for various nanofluids at 1% volume concentration</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Sheet1!$C$113</c:f>
              <c:strCache>
                <c:ptCount val="1"/>
                <c:pt idx="0">
                  <c:v>Pumping power for 1%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Sheet1!$B$114:$B$119</c:f>
              <c:numCache>
                <c:formatCode>General</c:formatCode>
                <c:ptCount val="6"/>
                <c:pt idx="0">
                  <c:v>0.1</c:v>
                </c:pt>
                <c:pt idx="1">
                  <c:v>0.51</c:v>
                </c:pt>
                <c:pt idx="2">
                  <c:v>2</c:v>
                </c:pt>
                <c:pt idx="3">
                  <c:v>3</c:v>
                </c:pt>
                <c:pt idx="4">
                  <c:v>5</c:v>
                </c:pt>
              </c:numCache>
            </c:numRef>
          </c:xVal>
          <c:yVal>
            <c:numRef>
              <c:f>Sheet1!$C$114:$C$119</c:f>
              <c:numCache>
                <c:formatCode>General</c:formatCode>
                <c:ptCount val="6"/>
                <c:pt idx="0">
                  <c:v>6.4519999999999994E-2</c:v>
                </c:pt>
                <c:pt idx="1">
                  <c:v>6.5300999999999998E-2</c:v>
                </c:pt>
                <c:pt idx="2">
                  <c:v>6.6210000000000005E-2</c:v>
                </c:pt>
                <c:pt idx="3">
                  <c:v>6.7987000000000006E-2</c:v>
                </c:pt>
                <c:pt idx="4">
                  <c:v>6.9717000000000001E-2</c:v>
                </c:pt>
                <c:pt idx="5">
                  <c:v>7.2972999999999996E-2</c:v>
                </c:pt>
              </c:numCache>
            </c:numRef>
          </c:yVal>
          <c:smooth val="1"/>
          <c:extLst>
            <c:ext xmlns:c16="http://schemas.microsoft.com/office/drawing/2014/chart" uri="{C3380CC4-5D6E-409C-BE32-E72D297353CC}">
              <c16:uniqueId val="{00000000-0DA8-43A8-AA22-A9025E9E1DD3}"/>
            </c:ext>
          </c:extLst>
        </c:ser>
        <c:ser>
          <c:idx val="1"/>
          <c:order val="1"/>
          <c:tx>
            <c:strRef>
              <c:f>Sheet1!$D$113</c:f>
              <c:strCache>
                <c:ptCount val="1"/>
                <c:pt idx="0">
                  <c:v>Pumping power 1%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Sheet1!$B$114:$B$119</c:f>
              <c:numCache>
                <c:formatCode>General</c:formatCode>
                <c:ptCount val="6"/>
                <c:pt idx="0">
                  <c:v>0.1</c:v>
                </c:pt>
                <c:pt idx="1">
                  <c:v>0.51</c:v>
                </c:pt>
                <c:pt idx="2">
                  <c:v>2</c:v>
                </c:pt>
                <c:pt idx="3">
                  <c:v>3</c:v>
                </c:pt>
                <c:pt idx="4">
                  <c:v>5</c:v>
                </c:pt>
              </c:numCache>
            </c:numRef>
          </c:xVal>
          <c:yVal>
            <c:numRef>
              <c:f>Sheet1!$D$114:$D$119</c:f>
              <c:numCache>
                <c:formatCode>General</c:formatCode>
                <c:ptCount val="6"/>
                <c:pt idx="0">
                  <c:v>5.6303609469021597E-2</c:v>
                </c:pt>
                <c:pt idx="1">
                  <c:v>5.6981216049714102E-2</c:v>
                </c:pt>
                <c:pt idx="2">
                  <c:v>5.7796509525727603E-2</c:v>
                </c:pt>
                <c:pt idx="3">
                  <c:v>5.9387406221381299E-2</c:v>
                </c:pt>
                <c:pt idx="4">
                  <c:v>6.0880430289271398E-2</c:v>
                </c:pt>
                <c:pt idx="5">
                  <c:v>6.3736421543426999E-2</c:v>
                </c:pt>
              </c:numCache>
            </c:numRef>
          </c:yVal>
          <c:smooth val="1"/>
          <c:extLst>
            <c:ext xmlns:c16="http://schemas.microsoft.com/office/drawing/2014/chart" uri="{C3380CC4-5D6E-409C-BE32-E72D297353CC}">
              <c16:uniqueId val="{00000001-0DA8-43A8-AA22-A9025E9E1DD3}"/>
            </c:ext>
          </c:extLst>
        </c:ser>
        <c:ser>
          <c:idx val="2"/>
          <c:order val="2"/>
          <c:tx>
            <c:strRef>
              <c:f>Sheet1!$E$113</c:f>
              <c:strCache>
                <c:ptCount val="1"/>
                <c:pt idx="0">
                  <c:v>Pumping power for 1%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Sheet1!$B$114:$B$119</c:f>
              <c:numCache>
                <c:formatCode>General</c:formatCode>
                <c:ptCount val="6"/>
                <c:pt idx="0">
                  <c:v>0.1</c:v>
                </c:pt>
                <c:pt idx="1">
                  <c:v>0.51</c:v>
                </c:pt>
                <c:pt idx="2">
                  <c:v>2</c:v>
                </c:pt>
                <c:pt idx="3">
                  <c:v>3</c:v>
                </c:pt>
                <c:pt idx="4">
                  <c:v>5</c:v>
                </c:pt>
              </c:numCache>
            </c:numRef>
          </c:xVal>
          <c:yVal>
            <c:numRef>
              <c:f>Sheet1!$E$114:$E$119</c:f>
              <c:numCache>
                <c:formatCode>General</c:formatCode>
                <c:ptCount val="6"/>
                <c:pt idx="0">
                  <c:v>5.4968858912314893E-2</c:v>
                </c:pt>
                <c:pt idx="1">
                  <c:v>5.5635469218536682E-2</c:v>
                </c:pt>
                <c:pt idx="2">
                  <c:v>5.6433805086892733E-2</c:v>
                </c:pt>
                <c:pt idx="3">
                  <c:v>5.7967809011427694E-2</c:v>
                </c:pt>
                <c:pt idx="4">
                  <c:v>5.945341804245409E-2</c:v>
                </c:pt>
                <c:pt idx="5">
                  <c:v>6.2247072751607797E-2</c:v>
                </c:pt>
              </c:numCache>
            </c:numRef>
          </c:yVal>
          <c:smooth val="1"/>
          <c:extLst>
            <c:ext xmlns:c16="http://schemas.microsoft.com/office/drawing/2014/chart" uri="{C3380CC4-5D6E-409C-BE32-E72D297353CC}">
              <c16:uniqueId val="{00000002-0DA8-43A8-AA22-A9025E9E1DD3}"/>
            </c:ext>
          </c:extLst>
        </c:ser>
        <c:dLbls>
          <c:showLegendKey val="0"/>
          <c:showVal val="0"/>
          <c:showCatName val="0"/>
          <c:showSerName val="0"/>
          <c:showPercent val="0"/>
          <c:showBubbleSize val="0"/>
        </c:dLbls>
        <c:axId val="34158335"/>
        <c:axId val="34128095"/>
      </c:scatterChart>
      <c:valAx>
        <c:axId val="341583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28095"/>
        <c:crosses val="autoZero"/>
        <c:crossBetween val="midCat"/>
      </c:valAx>
      <c:valAx>
        <c:axId val="34128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583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Richardson</a:t>
            </a:r>
            <a:r>
              <a:rPr lang="en-IN" baseline="0" dirty="0"/>
              <a:t> number vs Nusselt number</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Sheet1!$B$4</c:f>
              <c:strCache>
                <c:ptCount val="1"/>
                <c:pt idx="0">
                  <c:v>Nusselt numbers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Sheet1!$A$5:$A$10</c:f>
              <c:numCache>
                <c:formatCode>General</c:formatCode>
                <c:ptCount val="6"/>
                <c:pt idx="0">
                  <c:v>0.1</c:v>
                </c:pt>
                <c:pt idx="1">
                  <c:v>0.5</c:v>
                </c:pt>
                <c:pt idx="2">
                  <c:v>1</c:v>
                </c:pt>
                <c:pt idx="3">
                  <c:v>2</c:v>
                </c:pt>
                <c:pt idx="4">
                  <c:v>3</c:v>
                </c:pt>
                <c:pt idx="5">
                  <c:v>5</c:v>
                </c:pt>
              </c:numCache>
            </c:numRef>
          </c:xVal>
          <c:yVal>
            <c:numRef>
              <c:f>Sheet1!$B$5:$B$10</c:f>
              <c:numCache>
                <c:formatCode>General</c:formatCode>
                <c:ptCount val="6"/>
                <c:pt idx="0">
                  <c:v>9.1258509212730335E-2</c:v>
                </c:pt>
                <c:pt idx="1">
                  <c:v>0.35601356783919597</c:v>
                </c:pt>
                <c:pt idx="2">
                  <c:v>0.57290050251256286</c:v>
                </c:pt>
                <c:pt idx="3">
                  <c:v>0.84629547738693478</c:v>
                </c:pt>
                <c:pt idx="4">
                  <c:v>1.0214236180904523</c:v>
                </c:pt>
                <c:pt idx="5">
                  <c:v>1.2446944723618092</c:v>
                </c:pt>
              </c:numCache>
            </c:numRef>
          </c:yVal>
          <c:smooth val="1"/>
          <c:extLst>
            <c:ext xmlns:c16="http://schemas.microsoft.com/office/drawing/2014/chart" uri="{C3380CC4-5D6E-409C-BE32-E72D297353CC}">
              <c16:uniqueId val="{00000000-B62D-47E1-97B5-7FE7CBD769C4}"/>
            </c:ext>
          </c:extLst>
        </c:ser>
        <c:ser>
          <c:idx val="1"/>
          <c:order val="1"/>
          <c:tx>
            <c:strRef>
              <c:f>Sheet1!$C$4</c:f>
              <c:strCache>
                <c:ptCount val="1"/>
                <c:pt idx="0">
                  <c:v>Nusselt numbers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Sheet1!$A$5:$A$10</c:f>
              <c:numCache>
                <c:formatCode>General</c:formatCode>
                <c:ptCount val="6"/>
                <c:pt idx="0">
                  <c:v>0.1</c:v>
                </c:pt>
                <c:pt idx="1">
                  <c:v>0.5</c:v>
                </c:pt>
                <c:pt idx="2">
                  <c:v>1</c:v>
                </c:pt>
                <c:pt idx="3">
                  <c:v>2</c:v>
                </c:pt>
                <c:pt idx="4">
                  <c:v>3</c:v>
                </c:pt>
                <c:pt idx="5">
                  <c:v>5</c:v>
                </c:pt>
              </c:numCache>
            </c:numRef>
          </c:xVal>
          <c:yVal>
            <c:numRef>
              <c:f>Sheet1!$C$5:$C$10</c:f>
              <c:numCache>
                <c:formatCode>General</c:formatCode>
                <c:ptCount val="6"/>
                <c:pt idx="0">
                  <c:v>0.10150440514469454</c:v>
                </c:pt>
                <c:pt idx="1">
                  <c:v>0.38794630225080384</c:v>
                </c:pt>
                <c:pt idx="2">
                  <c:v>0.6162157556270097</c:v>
                </c:pt>
                <c:pt idx="3">
                  <c:v>0.89803279742765285</c:v>
                </c:pt>
                <c:pt idx="4">
                  <c:v>1.0756577170418009</c:v>
                </c:pt>
                <c:pt idx="5">
                  <c:v>1.2992342443729905</c:v>
                </c:pt>
              </c:numCache>
            </c:numRef>
          </c:yVal>
          <c:smooth val="1"/>
          <c:extLst>
            <c:ext xmlns:c16="http://schemas.microsoft.com/office/drawing/2014/chart" uri="{C3380CC4-5D6E-409C-BE32-E72D297353CC}">
              <c16:uniqueId val="{00000001-B62D-47E1-97B5-7FE7CBD769C4}"/>
            </c:ext>
          </c:extLst>
        </c:ser>
        <c:ser>
          <c:idx val="2"/>
          <c:order val="2"/>
          <c:tx>
            <c:strRef>
              <c:f>Sheet1!$D$4</c:f>
              <c:strCache>
                <c:ptCount val="1"/>
                <c:pt idx="0">
                  <c:v>Nusselt numbers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Sheet1!$A$5:$A$10</c:f>
              <c:numCache>
                <c:formatCode>General</c:formatCode>
                <c:ptCount val="6"/>
                <c:pt idx="0">
                  <c:v>0.1</c:v>
                </c:pt>
                <c:pt idx="1">
                  <c:v>0.5</c:v>
                </c:pt>
                <c:pt idx="2">
                  <c:v>1</c:v>
                </c:pt>
                <c:pt idx="3">
                  <c:v>2</c:v>
                </c:pt>
                <c:pt idx="4">
                  <c:v>3</c:v>
                </c:pt>
                <c:pt idx="5">
                  <c:v>5</c:v>
                </c:pt>
              </c:numCache>
            </c:numRef>
          </c:xVal>
          <c:yVal>
            <c:numRef>
              <c:f>Sheet1!$D$5:$D$10</c:f>
              <c:numCache>
                <c:formatCode>General</c:formatCode>
                <c:ptCount val="6"/>
                <c:pt idx="0">
                  <c:v>0.11823509646302251</c:v>
                </c:pt>
                <c:pt idx="1">
                  <c:v>0.44203520900321541</c:v>
                </c:pt>
                <c:pt idx="2">
                  <c:v>0.6928157556270097</c:v>
                </c:pt>
                <c:pt idx="3">
                  <c:v>0.99595498392282966</c:v>
                </c:pt>
                <c:pt idx="4">
                  <c:v>1.1838324758842442</c:v>
                </c:pt>
                <c:pt idx="5">
                  <c:v>1.4169963022508036</c:v>
                </c:pt>
              </c:numCache>
            </c:numRef>
          </c:yVal>
          <c:smooth val="1"/>
          <c:extLst>
            <c:ext xmlns:c16="http://schemas.microsoft.com/office/drawing/2014/chart" uri="{C3380CC4-5D6E-409C-BE32-E72D297353CC}">
              <c16:uniqueId val="{00000002-B62D-47E1-97B5-7FE7CBD769C4}"/>
            </c:ext>
          </c:extLst>
        </c:ser>
        <c:ser>
          <c:idx val="3"/>
          <c:order val="3"/>
          <c:tx>
            <c:strRef>
              <c:f>Sheet1!$E$4</c:f>
              <c:strCache>
                <c:ptCount val="1"/>
                <c:pt idx="0">
                  <c:v>Nusselt numbers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Sheet1!$A$5:$A$10</c:f>
              <c:numCache>
                <c:formatCode>General</c:formatCode>
                <c:ptCount val="6"/>
                <c:pt idx="0">
                  <c:v>0.1</c:v>
                </c:pt>
                <c:pt idx="1">
                  <c:v>0.5</c:v>
                </c:pt>
                <c:pt idx="2">
                  <c:v>1</c:v>
                </c:pt>
                <c:pt idx="3">
                  <c:v>2</c:v>
                </c:pt>
                <c:pt idx="4">
                  <c:v>3</c:v>
                </c:pt>
                <c:pt idx="5">
                  <c:v>5</c:v>
                </c:pt>
              </c:numCache>
            </c:numRef>
          </c:xVal>
          <c:yVal>
            <c:numRef>
              <c:f>Sheet1!$E$5:$E$10</c:f>
              <c:numCache>
                <c:formatCode>General</c:formatCode>
                <c:ptCount val="6"/>
                <c:pt idx="0">
                  <c:v>0.16212477203647413</c:v>
                </c:pt>
                <c:pt idx="1">
                  <c:v>0.57167142857142861</c:v>
                </c:pt>
                <c:pt idx="2">
                  <c:v>0.86665775075987839</c:v>
                </c:pt>
                <c:pt idx="3">
                  <c:v>1.2049579027355624</c:v>
                </c:pt>
                <c:pt idx="4">
                  <c:v>1.4060648936170212</c:v>
                </c:pt>
                <c:pt idx="5">
                  <c:v>1.6469589665653497</c:v>
                </c:pt>
              </c:numCache>
            </c:numRef>
          </c:yVal>
          <c:smooth val="1"/>
          <c:extLst>
            <c:ext xmlns:c16="http://schemas.microsoft.com/office/drawing/2014/chart" uri="{C3380CC4-5D6E-409C-BE32-E72D297353CC}">
              <c16:uniqueId val="{00000003-B62D-47E1-97B5-7FE7CBD769C4}"/>
            </c:ext>
          </c:extLst>
        </c:ser>
        <c:dLbls>
          <c:showLegendKey val="0"/>
          <c:showVal val="0"/>
          <c:showCatName val="0"/>
          <c:showSerName val="0"/>
          <c:showPercent val="0"/>
          <c:showBubbleSize val="0"/>
        </c:dLbls>
        <c:axId val="1122222368"/>
        <c:axId val="1122211328"/>
      </c:scatterChart>
      <c:valAx>
        <c:axId val="1122222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11328"/>
        <c:crosses val="autoZero"/>
        <c:crossBetween val="midCat"/>
      </c:valAx>
      <c:valAx>
        <c:axId val="1122211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223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dirty="0">
                <a:effectLst/>
              </a:rPr>
              <a:t>Pumping power </a:t>
            </a:r>
            <a:r>
              <a:rPr lang="en-US" sz="1400" b="0" i="0" baseline="0" dirty="0">
                <a:effectLst/>
              </a:rPr>
              <a:t>for various nanofluids at 2% volume concentration</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Sheet1!$C$129</c:f>
              <c:strCache>
                <c:ptCount val="1"/>
                <c:pt idx="0">
                  <c:v>Pumping power for 2%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Sheet1!$B$130:$B$135</c:f>
              <c:numCache>
                <c:formatCode>General</c:formatCode>
                <c:ptCount val="6"/>
                <c:pt idx="0">
                  <c:v>0.1</c:v>
                </c:pt>
                <c:pt idx="1">
                  <c:v>0.5</c:v>
                </c:pt>
                <c:pt idx="2">
                  <c:v>1</c:v>
                </c:pt>
                <c:pt idx="3">
                  <c:v>2</c:v>
                </c:pt>
                <c:pt idx="4">
                  <c:v>3</c:v>
                </c:pt>
                <c:pt idx="5">
                  <c:v>5</c:v>
                </c:pt>
              </c:numCache>
            </c:numRef>
          </c:xVal>
          <c:yVal>
            <c:numRef>
              <c:f>Sheet1!$C$130:$C$135</c:f>
              <c:numCache>
                <c:formatCode>General</c:formatCode>
                <c:ptCount val="6"/>
                <c:pt idx="0">
                  <c:v>8.1589999999999996E-2</c:v>
                </c:pt>
                <c:pt idx="1">
                  <c:v>8.2519999999999996E-2</c:v>
                </c:pt>
                <c:pt idx="2">
                  <c:v>8.3589999999999998E-2</c:v>
                </c:pt>
                <c:pt idx="3">
                  <c:v>8.5690000000000002E-2</c:v>
                </c:pt>
                <c:pt idx="4">
                  <c:v>8.7749999999999995E-2</c:v>
                </c:pt>
                <c:pt idx="5">
                  <c:v>9.1700000000000004E-2</c:v>
                </c:pt>
              </c:numCache>
            </c:numRef>
          </c:yVal>
          <c:smooth val="1"/>
          <c:extLst>
            <c:ext xmlns:c16="http://schemas.microsoft.com/office/drawing/2014/chart" uri="{C3380CC4-5D6E-409C-BE32-E72D297353CC}">
              <c16:uniqueId val="{00000000-66F3-47BC-ABE0-C7ACB5BE0190}"/>
            </c:ext>
          </c:extLst>
        </c:ser>
        <c:ser>
          <c:idx val="1"/>
          <c:order val="1"/>
          <c:tx>
            <c:strRef>
              <c:f>Sheet1!$D$129</c:f>
              <c:strCache>
                <c:ptCount val="1"/>
                <c:pt idx="0">
                  <c:v>Pumping power 2%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Sheet1!$B$130:$B$135</c:f>
              <c:numCache>
                <c:formatCode>General</c:formatCode>
                <c:ptCount val="6"/>
                <c:pt idx="0">
                  <c:v>0.1</c:v>
                </c:pt>
                <c:pt idx="1">
                  <c:v>0.5</c:v>
                </c:pt>
                <c:pt idx="2">
                  <c:v>1</c:v>
                </c:pt>
                <c:pt idx="3">
                  <c:v>2</c:v>
                </c:pt>
                <c:pt idx="4">
                  <c:v>3</c:v>
                </c:pt>
                <c:pt idx="5">
                  <c:v>5</c:v>
                </c:pt>
              </c:numCache>
            </c:numRef>
          </c:xVal>
          <c:yVal>
            <c:numRef>
              <c:f>Sheet1!$D$130:$D$135</c:f>
              <c:numCache>
                <c:formatCode>General</c:formatCode>
                <c:ptCount val="6"/>
                <c:pt idx="0">
                  <c:v>6.0660180411965657E-2</c:v>
                </c:pt>
                <c:pt idx="1">
                  <c:v>6.1388957340196795E-2</c:v>
                </c:pt>
                <c:pt idx="2">
                  <c:v>6.2250151112525798E-2</c:v>
                </c:pt>
                <c:pt idx="3">
                  <c:v>6.3912462141863455E-2</c:v>
                </c:pt>
                <c:pt idx="4">
                  <c:v>6.5528714743817607E-2</c:v>
                </c:pt>
                <c:pt idx="5">
                  <c:v>6.8573116516988469E-2</c:v>
                </c:pt>
              </c:numCache>
            </c:numRef>
          </c:yVal>
          <c:smooth val="1"/>
          <c:extLst>
            <c:ext xmlns:c16="http://schemas.microsoft.com/office/drawing/2014/chart" uri="{C3380CC4-5D6E-409C-BE32-E72D297353CC}">
              <c16:uniqueId val="{00000001-66F3-47BC-ABE0-C7ACB5BE0190}"/>
            </c:ext>
          </c:extLst>
        </c:ser>
        <c:ser>
          <c:idx val="2"/>
          <c:order val="2"/>
          <c:tx>
            <c:strRef>
              <c:f>Sheet1!$E$129</c:f>
              <c:strCache>
                <c:ptCount val="1"/>
                <c:pt idx="0">
                  <c:v>Pumping power for 2%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Sheet1!$B$130:$B$135</c:f>
              <c:numCache>
                <c:formatCode>General</c:formatCode>
                <c:ptCount val="6"/>
                <c:pt idx="0">
                  <c:v>0.1</c:v>
                </c:pt>
                <c:pt idx="1">
                  <c:v>0.5</c:v>
                </c:pt>
                <c:pt idx="2">
                  <c:v>1</c:v>
                </c:pt>
                <c:pt idx="3">
                  <c:v>2</c:v>
                </c:pt>
                <c:pt idx="4">
                  <c:v>3</c:v>
                </c:pt>
                <c:pt idx="5">
                  <c:v>5</c:v>
                </c:pt>
              </c:numCache>
            </c:numRef>
          </c:xVal>
          <c:yVal>
            <c:numRef>
              <c:f>Sheet1!$E$130:$E$135</c:f>
              <c:numCache>
                <c:formatCode>General</c:formatCode>
                <c:ptCount val="6"/>
                <c:pt idx="0">
                  <c:v>5.8735730291199231E-2</c:v>
                </c:pt>
                <c:pt idx="1">
                  <c:v>5.9448352606826231E-2</c:v>
                </c:pt>
                <c:pt idx="2">
                  <c:v>6.0289110276976469E-2</c:v>
                </c:pt>
                <c:pt idx="3">
                  <c:v>6.1914157251100013E-2</c:v>
                </c:pt>
                <c:pt idx="4">
                  <c:v>6.3493489327013417E-2</c:v>
                </c:pt>
                <c:pt idx="5">
                  <c:v>6.6467166247854065E-2</c:v>
                </c:pt>
              </c:numCache>
            </c:numRef>
          </c:yVal>
          <c:smooth val="1"/>
          <c:extLst>
            <c:ext xmlns:c16="http://schemas.microsoft.com/office/drawing/2014/chart" uri="{C3380CC4-5D6E-409C-BE32-E72D297353CC}">
              <c16:uniqueId val="{00000002-66F3-47BC-ABE0-C7ACB5BE0190}"/>
            </c:ext>
          </c:extLst>
        </c:ser>
        <c:dLbls>
          <c:showLegendKey val="0"/>
          <c:showVal val="0"/>
          <c:showCatName val="0"/>
          <c:showSerName val="0"/>
          <c:showPercent val="0"/>
          <c:showBubbleSize val="0"/>
        </c:dLbls>
        <c:axId val="37950991"/>
        <c:axId val="37948591"/>
      </c:scatterChart>
      <c:valAx>
        <c:axId val="379509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948591"/>
        <c:crosses val="autoZero"/>
        <c:crossBetween val="midCat"/>
      </c:valAx>
      <c:valAx>
        <c:axId val="379485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95099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Pumping power for various nanofluids at 4% volume concentration</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Sheet1!$C$145</c:f>
              <c:strCache>
                <c:ptCount val="1"/>
                <c:pt idx="0">
                  <c:v>Pumping power for 4% for Al2O3</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Sheet1!$B$146:$B$151</c:f>
              <c:numCache>
                <c:formatCode>General</c:formatCode>
                <c:ptCount val="6"/>
                <c:pt idx="0">
                  <c:v>0.1</c:v>
                </c:pt>
                <c:pt idx="1">
                  <c:v>0.5</c:v>
                </c:pt>
                <c:pt idx="2">
                  <c:v>1</c:v>
                </c:pt>
                <c:pt idx="3">
                  <c:v>2</c:v>
                </c:pt>
                <c:pt idx="4">
                  <c:v>3</c:v>
                </c:pt>
                <c:pt idx="5">
                  <c:v>5</c:v>
                </c:pt>
              </c:numCache>
            </c:numRef>
          </c:xVal>
          <c:yVal>
            <c:numRef>
              <c:f>Sheet1!$C$146:$C$151</c:f>
              <c:numCache>
                <c:formatCode>General</c:formatCode>
                <c:ptCount val="6"/>
                <c:pt idx="0">
                  <c:v>0.14848</c:v>
                </c:pt>
                <c:pt idx="1">
                  <c:v>0.14990000000000001</c:v>
                </c:pt>
                <c:pt idx="2">
                  <c:v>0.15151999999999999</c:v>
                </c:pt>
                <c:pt idx="3">
                  <c:v>0.15459000000000001</c:v>
                </c:pt>
                <c:pt idx="4">
                  <c:v>0.15770000000000001</c:v>
                </c:pt>
                <c:pt idx="5">
                  <c:v>0.16385</c:v>
                </c:pt>
              </c:numCache>
            </c:numRef>
          </c:yVal>
          <c:smooth val="1"/>
          <c:extLst>
            <c:ext xmlns:c16="http://schemas.microsoft.com/office/drawing/2014/chart" uri="{C3380CC4-5D6E-409C-BE32-E72D297353CC}">
              <c16:uniqueId val="{00000000-E9A6-4DAB-9F78-4A404EEF83D0}"/>
            </c:ext>
          </c:extLst>
        </c:ser>
        <c:ser>
          <c:idx val="1"/>
          <c:order val="1"/>
          <c:tx>
            <c:strRef>
              <c:f>Sheet1!$D$145</c:f>
              <c:strCache>
                <c:ptCount val="1"/>
                <c:pt idx="0">
                  <c:v>Pumping power 4% for TiO2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Sheet1!$B$146:$B$151</c:f>
              <c:numCache>
                <c:formatCode>General</c:formatCode>
                <c:ptCount val="6"/>
                <c:pt idx="0">
                  <c:v>0.1</c:v>
                </c:pt>
                <c:pt idx="1">
                  <c:v>0.5</c:v>
                </c:pt>
                <c:pt idx="2">
                  <c:v>1</c:v>
                </c:pt>
                <c:pt idx="3">
                  <c:v>2</c:v>
                </c:pt>
                <c:pt idx="4">
                  <c:v>3</c:v>
                </c:pt>
                <c:pt idx="5">
                  <c:v>5</c:v>
                </c:pt>
              </c:numCache>
            </c:numRef>
          </c:xVal>
          <c:yVal>
            <c:numRef>
              <c:f>Sheet1!$D$146:$D$151</c:f>
              <c:numCache>
                <c:formatCode>General</c:formatCode>
                <c:ptCount val="6"/>
                <c:pt idx="0">
                  <c:v>7.2724258035456596E-2</c:v>
                </c:pt>
                <c:pt idx="1">
                  <c:v>7.3563423407400824E-2</c:v>
                </c:pt>
                <c:pt idx="2">
                  <c:v>7.4546370178390942E-2</c:v>
                </c:pt>
                <c:pt idx="3">
                  <c:v>7.6445960985781131E-2</c:v>
                </c:pt>
                <c:pt idx="4">
                  <c:v>7.8310652291776611E-2</c:v>
                </c:pt>
                <c:pt idx="5">
                  <c:v>8.1840452613555478E-2</c:v>
                </c:pt>
              </c:numCache>
            </c:numRef>
          </c:yVal>
          <c:smooth val="1"/>
          <c:extLst>
            <c:ext xmlns:c16="http://schemas.microsoft.com/office/drawing/2014/chart" uri="{C3380CC4-5D6E-409C-BE32-E72D297353CC}">
              <c16:uniqueId val="{00000001-E9A6-4DAB-9F78-4A404EEF83D0}"/>
            </c:ext>
          </c:extLst>
        </c:ser>
        <c:ser>
          <c:idx val="2"/>
          <c:order val="2"/>
          <c:tx>
            <c:strRef>
              <c:f>Sheet1!$E$145</c:f>
              <c:strCache>
                <c:ptCount val="1"/>
                <c:pt idx="0">
                  <c:v>Pumping power for 4% for SiO2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Sheet1!$B$146:$B$151</c:f>
              <c:numCache>
                <c:formatCode>General</c:formatCode>
                <c:ptCount val="6"/>
                <c:pt idx="0">
                  <c:v>0.1</c:v>
                </c:pt>
                <c:pt idx="1">
                  <c:v>0.5</c:v>
                </c:pt>
                <c:pt idx="2">
                  <c:v>1</c:v>
                </c:pt>
                <c:pt idx="3">
                  <c:v>2</c:v>
                </c:pt>
                <c:pt idx="4">
                  <c:v>3</c:v>
                </c:pt>
                <c:pt idx="5">
                  <c:v>5</c:v>
                </c:pt>
              </c:numCache>
            </c:numRef>
          </c:xVal>
          <c:yVal>
            <c:numRef>
              <c:f>Sheet1!$E$146:$E$151</c:f>
              <c:numCache>
                <c:formatCode>General</c:formatCode>
                <c:ptCount val="6"/>
                <c:pt idx="0">
                  <c:v>7.543748350902392E-2</c:v>
                </c:pt>
                <c:pt idx="1">
                  <c:v>7.6335541179170643E-2</c:v>
                </c:pt>
                <c:pt idx="2">
                  <c:v>7.7391691773272486E-2</c:v>
                </c:pt>
                <c:pt idx="3">
                  <c:v>7.9431778443685999E-2</c:v>
                </c:pt>
                <c:pt idx="4">
                  <c:v>8.1426917816610989E-2</c:v>
                </c:pt>
                <c:pt idx="5">
                  <c:v>8.5204782370306001E-2</c:v>
                </c:pt>
              </c:numCache>
            </c:numRef>
          </c:yVal>
          <c:smooth val="1"/>
          <c:extLst>
            <c:ext xmlns:c16="http://schemas.microsoft.com/office/drawing/2014/chart" uri="{C3380CC4-5D6E-409C-BE32-E72D297353CC}">
              <c16:uniqueId val="{00000002-E9A6-4DAB-9F78-4A404EEF83D0}"/>
            </c:ext>
          </c:extLst>
        </c:ser>
        <c:dLbls>
          <c:showLegendKey val="0"/>
          <c:showVal val="0"/>
          <c:showCatName val="0"/>
          <c:showSerName val="0"/>
          <c:showPercent val="0"/>
          <c:showBubbleSize val="0"/>
        </c:dLbls>
        <c:axId val="34155935"/>
        <c:axId val="34156415"/>
      </c:scatterChart>
      <c:valAx>
        <c:axId val="341559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56415"/>
        <c:crosses val="autoZero"/>
        <c:crossBetween val="midCat"/>
      </c:valAx>
      <c:valAx>
        <c:axId val="341564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559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dirty="0">
                <a:effectLst/>
              </a:rPr>
              <a:t>Richardson number vs average wall shear stress</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933092738407699"/>
          <c:y val="0.18097222222222226"/>
          <c:w val="0.8648912948381452"/>
          <c:h val="0.54380322251385238"/>
        </c:manualLayout>
      </c:layout>
      <c:scatterChart>
        <c:scatterStyle val="smoothMarker"/>
        <c:varyColors val="0"/>
        <c:ser>
          <c:idx val="0"/>
          <c:order val="0"/>
          <c:tx>
            <c:strRef>
              <c:f>Sheet1!$C$43</c:f>
              <c:strCache>
                <c:ptCount val="1"/>
                <c:pt idx="0">
                  <c:v>avg shear stress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Sheet1!$B$44:$B$49</c:f>
              <c:numCache>
                <c:formatCode>General</c:formatCode>
                <c:ptCount val="6"/>
                <c:pt idx="0">
                  <c:v>0.1</c:v>
                </c:pt>
                <c:pt idx="1">
                  <c:v>0.5</c:v>
                </c:pt>
                <c:pt idx="2">
                  <c:v>1</c:v>
                </c:pt>
                <c:pt idx="3">
                  <c:v>2</c:v>
                </c:pt>
                <c:pt idx="4">
                  <c:v>3</c:v>
                </c:pt>
                <c:pt idx="5">
                  <c:v>5</c:v>
                </c:pt>
              </c:numCache>
            </c:numRef>
          </c:xVal>
          <c:yVal>
            <c:numRef>
              <c:f>Sheet1!$C$44:$C$49</c:f>
              <c:numCache>
                <c:formatCode>General</c:formatCode>
                <c:ptCount val="6"/>
                <c:pt idx="0">
                  <c:v>6.6354363000000003E-3</c:v>
                </c:pt>
                <c:pt idx="1">
                  <c:v>6.8066487999999996E-3</c:v>
                </c:pt>
                <c:pt idx="2">
                  <c:v>7.0221635000000003E-3</c:v>
                </c:pt>
                <c:pt idx="3">
                  <c:v>7.4625406000000004E-3</c:v>
                </c:pt>
                <c:pt idx="4">
                  <c:v>7.9100397999999992E-3</c:v>
                </c:pt>
                <c:pt idx="5">
                  <c:v>8.8015869999999996E-3</c:v>
                </c:pt>
              </c:numCache>
            </c:numRef>
          </c:yVal>
          <c:smooth val="1"/>
          <c:extLst>
            <c:ext xmlns:c16="http://schemas.microsoft.com/office/drawing/2014/chart" uri="{C3380CC4-5D6E-409C-BE32-E72D297353CC}">
              <c16:uniqueId val="{00000000-B222-4ADE-BDBD-DDB83B2C6699}"/>
            </c:ext>
          </c:extLst>
        </c:ser>
        <c:ser>
          <c:idx val="1"/>
          <c:order val="1"/>
          <c:tx>
            <c:strRef>
              <c:f>Sheet1!$D$43</c:f>
              <c:strCache>
                <c:ptCount val="1"/>
                <c:pt idx="0">
                  <c:v>avg shear stress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Sheet1!$B$44:$B$49</c:f>
              <c:numCache>
                <c:formatCode>General</c:formatCode>
                <c:ptCount val="6"/>
                <c:pt idx="0">
                  <c:v>0.1</c:v>
                </c:pt>
                <c:pt idx="1">
                  <c:v>0.5</c:v>
                </c:pt>
                <c:pt idx="2">
                  <c:v>1</c:v>
                </c:pt>
                <c:pt idx="3">
                  <c:v>2</c:v>
                </c:pt>
                <c:pt idx="4">
                  <c:v>3</c:v>
                </c:pt>
                <c:pt idx="5">
                  <c:v>5</c:v>
                </c:pt>
              </c:numCache>
            </c:numRef>
          </c:xVal>
          <c:yVal>
            <c:numRef>
              <c:f>Sheet1!$D$44:$D$49</c:f>
              <c:numCache>
                <c:formatCode>General</c:formatCode>
                <c:ptCount val="6"/>
                <c:pt idx="0">
                  <c:v>7.6114399999999997E-3</c:v>
                </c:pt>
                <c:pt idx="1">
                  <c:v>7.8008490000000003E-3</c:v>
                </c:pt>
                <c:pt idx="2">
                  <c:v>8.0393040000000006E-3</c:v>
                </c:pt>
                <c:pt idx="3">
                  <c:v>8.532352E-3</c:v>
                </c:pt>
                <c:pt idx="4">
                  <c:v>9.037794E-3</c:v>
                </c:pt>
                <c:pt idx="5">
                  <c:v>1.005109E-2</c:v>
                </c:pt>
              </c:numCache>
            </c:numRef>
          </c:yVal>
          <c:smooth val="1"/>
          <c:extLst>
            <c:ext xmlns:c16="http://schemas.microsoft.com/office/drawing/2014/chart" uri="{C3380CC4-5D6E-409C-BE32-E72D297353CC}">
              <c16:uniqueId val="{00000001-B222-4ADE-BDBD-DDB83B2C6699}"/>
            </c:ext>
          </c:extLst>
        </c:ser>
        <c:ser>
          <c:idx val="2"/>
          <c:order val="2"/>
          <c:tx>
            <c:strRef>
              <c:f>Sheet1!$E$43</c:f>
              <c:strCache>
                <c:ptCount val="1"/>
                <c:pt idx="0">
                  <c:v>avg shear stress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Sheet1!$B$44:$B$49</c:f>
              <c:numCache>
                <c:formatCode>General</c:formatCode>
                <c:ptCount val="6"/>
                <c:pt idx="0">
                  <c:v>0.1</c:v>
                </c:pt>
                <c:pt idx="1">
                  <c:v>0.5</c:v>
                </c:pt>
                <c:pt idx="2">
                  <c:v>1</c:v>
                </c:pt>
                <c:pt idx="3">
                  <c:v>2</c:v>
                </c:pt>
                <c:pt idx="4">
                  <c:v>3</c:v>
                </c:pt>
                <c:pt idx="5">
                  <c:v>5</c:v>
                </c:pt>
              </c:numCache>
            </c:numRef>
          </c:xVal>
          <c:yVal>
            <c:numRef>
              <c:f>Sheet1!$E$44:$E$49</c:f>
              <c:numCache>
                <c:formatCode>General</c:formatCode>
                <c:ptCount val="6"/>
                <c:pt idx="0">
                  <c:v>8.9436189999999999E-3</c:v>
                </c:pt>
                <c:pt idx="1">
                  <c:v>9.149997E-3</c:v>
                </c:pt>
                <c:pt idx="2">
                  <c:v>9.4113249999999999E-3</c:v>
                </c:pt>
                <c:pt idx="3">
                  <c:v>9.9579709999999995E-3</c:v>
                </c:pt>
                <c:pt idx="4">
                  <c:v>1.0524220000000001E-2</c:v>
                </c:pt>
                <c:pt idx="5">
                  <c:v>1.167057E-2</c:v>
                </c:pt>
              </c:numCache>
            </c:numRef>
          </c:yVal>
          <c:smooth val="1"/>
          <c:extLst>
            <c:ext xmlns:c16="http://schemas.microsoft.com/office/drawing/2014/chart" uri="{C3380CC4-5D6E-409C-BE32-E72D297353CC}">
              <c16:uniqueId val="{00000002-B222-4ADE-BDBD-DDB83B2C6699}"/>
            </c:ext>
          </c:extLst>
        </c:ser>
        <c:ser>
          <c:idx val="3"/>
          <c:order val="3"/>
          <c:tx>
            <c:strRef>
              <c:f>Sheet1!$F$43</c:f>
              <c:strCache>
                <c:ptCount val="1"/>
                <c:pt idx="0">
                  <c:v>avg shear stress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Sheet1!$B$44:$B$49</c:f>
              <c:numCache>
                <c:formatCode>General</c:formatCode>
                <c:ptCount val="6"/>
                <c:pt idx="0">
                  <c:v>0.1</c:v>
                </c:pt>
                <c:pt idx="1">
                  <c:v>0.5</c:v>
                </c:pt>
                <c:pt idx="2">
                  <c:v>1</c:v>
                </c:pt>
                <c:pt idx="3">
                  <c:v>2</c:v>
                </c:pt>
                <c:pt idx="4">
                  <c:v>3</c:v>
                </c:pt>
                <c:pt idx="5">
                  <c:v>5</c:v>
                </c:pt>
              </c:numCache>
            </c:numRef>
          </c:xVal>
          <c:yVal>
            <c:numRef>
              <c:f>Sheet1!$F$44:$F$49</c:f>
              <c:numCache>
                <c:formatCode>General</c:formatCode>
                <c:ptCount val="6"/>
                <c:pt idx="0">
                  <c:v>1.345261E-2</c:v>
                </c:pt>
                <c:pt idx="1">
                  <c:v>1.3701680000000001E-2</c:v>
                </c:pt>
                <c:pt idx="2">
                  <c:v>1.4022049999999999E-2</c:v>
                </c:pt>
                <c:pt idx="3">
                  <c:v>1.470695E-2</c:v>
                </c:pt>
                <c:pt idx="4">
                  <c:v>1.5434679999999999E-2</c:v>
                </c:pt>
                <c:pt idx="5">
                  <c:v>1.6946180000000002E-2</c:v>
                </c:pt>
              </c:numCache>
            </c:numRef>
          </c:yVal>
          <c:smooth val="1"/>
          <c:extLst>
            <c:ext xmlns:c16="http://schemas.microsoft.com/office/drawing/2014/chart" uri="{C3380CC4-5D6E-409C-BE32-E72D297353CC}">
              <c16:uniqueId val="{00000003-B222-4ADE-BDBD-DDB83B2C6699}"/>
            </c:ext>
          </c:extLst>
        </c:ser>
        <c:dLbls>
          <c:showLegendKey val="0"/>
          <c:showVal val="0"/>
          <c:showCatName val="0"/>
          <c:showSerName val="0"/>
          <c:showPercent val="0"/>
          <c:showBubbleSize val="0"/>
        </c:dLbls>
        <c:axId val="1645507519"/>
        <c:axId val="1465992735"/>
      </c:scatterChart>
      <c:valAx>
        <c:axId val="16455075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5992735"/>
        <c:crosses val="autoZero"/>
        <c:crossBetween val="midCat"/>
      </c:valAx>
      <c:valAx>
        <c:axId val="14659927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50751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Richardson Number vs Hear transfer coefficient values in wall-1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51837270341208E-2"/>
          <c:y val="0.23652777777777778"/>
          <c:w val="0.88386351706036748"/>
          <c:h val="0.38755212890055407"/>
        </c:manualLayout>
      </c:layout>
      <c:scatterChart>
        <c:scatterStyle val="smoothMarker"/>
        <c:varyColors val="0"/>
        <c:ser>
          <c:idx val="0"/>
          <c:order val="0"/>
          <c:tx>
            <c:strRef>
              <c:f>Sheet1!$C$61</c:f>
              <c:strCache>
                <c:ptCount val="1"/>
                <c:pt idx="0">
                  <c:v>heat transfer coeffient in wall1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Sheet1!$B$62:$B$67</c:f>
              <c:numCache>
                <c:formatCode>General</c:formatCode>
                <c:ptCount val="6"/>
                <c:pt idx="0">
                  <c:v>0.1</c:v>
                </c:pt>
                <c:pt idx="1">
                  <c:v>0.5</c:v>
                </c:pt>
                <c:pt idx="2">
                  <c:v>1</c:v>
                </c:pt>
                <c:pt idx="3">
                  <c:v>2</c:v>
                </c:pt>
                <c:pt idx="4">
                  <c:v>3</c:v>
                </c:pt>
                <c:pt idx="5">
                  <c:v>5</c:v>
                </c:pt>
              </c:numCache>
            </c:numRef>
          </c:xVal>
          <c:yVal>
            <c:numRef>
              <c:f>Sheet1!$C$62:$C$67</c:f>
              <c:numCache>
                <c:formatCode>General</c:formatCode>
                <c:ptCount val="6"/>
                <c:pt idx="0">
                  <c:v>5.5320112999999997</c:v>
                </c:pt>
                <c:pt idx="1">
                  <c:v>22.653324000000001</c:v>
                </c:pt>
                <c:pt idx="2">
                  <c:v>37.677835000000002</c:v>
                </c:pt>
                <c:pt idx="3">
                  <c:v>57.567447000000001</c:v>
                </c:pt>
                <c:pt idx="4">
                  <c:v>70.733860000000007</c:v>
                </c:pt>
                <c:pt idx="5">
                  <c:v>87.913914000000005</c:v>
                </c:pt>
              </c:numCache>
            </c:numRef>
          </c:yVal>
          <c:smooth val="1"/>
          <c:extLst>
            <c:ext xmlns:c16="http://schemas.microsoft.com/office/drawing/2014/chart" uri="{C3380CC4-5D6E-409C-BE32-E72D297353CC}">
              <c16:uniqueId val="{00000000-8FC7-4919-BBF6-87BFC410F42F}"/>
            </c:ext>
          </c:extLst>
        </c:ser>
        <c:ser>
          <c:idx val="1"/>
          <c:order val="1"/>
          <c:tx>
            <c:strRef>
              <c:f>Sheet1!$D$61</c:f>
              <c:strCache>
                <c:ptCount val="1"/>
                <c:pt idx="0">
                  <c:v>heat transfer coeffient in wall1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Sheet1!$B$62:$B$67</c:f>
              <c:numCache>
                <c:formatCode>General</c:formatCode>
                <c:ptCount val="6"/>
                <c:pt idx="0">
                  <c:v>0.1</c:v>
                </c:pt>
                <c:pt idx="1">
                  <c:v>0.5</c:v>
                </c:pt>
                <c:pt idx="2">
                  <c:v>1</c:v>
                </c:pt>
                <c:pt idx="3">
                  <c:v>2</c:v>
                </c:pt>
                <c:pt idx="4">
                  <c:v>3</c:v>
                </c:pt>
                <c:pt idx="5">
                  <c:v>5</c:v>
                </c:pt>
              </c:numCache>
            </c:numRef>
          </c:xVal>
          <c:yVal>
            <c:numRef>
              <c:f>Sheet1!$D$62:$D$67</c:f>
              <c:numCache>
                <c:formatCode>General</c:formatCode>
                <c:ptCount val="6"/>
                <c:pt idx="0">
                  <c:v>6.4199440000000001</c:v>
                </c:pt>
                <c:pt idx="1">
                  <c:v>25.855989000000001</c:v>
                </c:pt>
                <c:pt idx="2">
                  <c:v>42.503019999999999</c:v>
                </c:pt>
                <c:pt idx="3">
                  <c:v>64.091133999999997</c:v>
                </c:pt>
                <c:pt idx="4">
                  <c:v>78.135024000000001</c:v>
                </c:pt>
                <c:pt idx="5">
                  <c:v>96.183622999999997</c:v>
                </c:pt>
              </c:numCache>
            </c:numRef>
          </c:yVal>
          <c:smooth val="1"/>
          <c:extLst>
            <c:ext xmlns:c16="http://schemas.microsoft.com/office/drawing/2014/chart" uri="{C3380CC4-5D6E-409C-BE32-E72D297353CC}">
              <c16:uniqueId val="{00000001-8FC7-4919-BBF6-87BFC410F42F}"/>
            </c:ext>
          </c:extLst>
        </c:ser>
        <c:ser>
          <c:idx val="2"/>
          <c:order val="2"/>
          <c:tx>
            <c:strRef>
              <c:f>Sheet1!$E$61</c:f>
              <c:strCache>
                <c:ptCount val="1"/>
                <c:pt idx="0">
                  <c:v>heat transfer coeffient in wall1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Sheet1!$B$62:$B$67</c:f>
              <c:numCache>
                <c:formatCode>General</c:formatCode>
                <c:ptCount val="6"/>
                <c:pt idx="0">
                  <c:v>0.1</c:v>
                </c:pt>
                <c:pt idx="1">
                  <c:v>0.5</c:v>
                </c:pt>
                <c:pt idx="2">
                  <c:v>1</c:v>
                </c:pt>
                <c:pt idx="3">
                  <c:v>2</c:v>
                </c:pt>
                <c:pt idx="4">
                  <c:v>3</c:v>
                </c:pt>
                <c:pt idx="5">
                  <c:v>5</c:v>
                </c:pt>
              </c:numCache>
            </c:numRef>
          </c:xVal>
          <c:yVal>
            <c:numRef>
              <c:f>Sheet1!$E$62:$E$67</c:f>
              <c:numCache>
                <c:formatCode>General</c:formatCode>
                <c:ptCount val="6"/>
                <c:pt idx="0">
                  <c:v>7.4921296999999996</c:v>
                </c:pt>
                <c:pt idx="1">
                  <c:v>29.661206</c:v>
                </c:pt>
                <c:pt idx="2">
                  <c:v>48.186551000000001</c:v>
                </c:pt>
                <c:pt idx="3">
                  <c:v>71.705004000000002</c:v>
                </c:pt>
                <c:pt idx="4">
                  <c:v>86.719145999999995</c:v>
                </c:pt>
                <c:pt idx="5">
                  <c:v>105.67565</c:v>
                </c:pt>
              </c:numCache>
            </c:numRef>
          </c:yVal>
          <c:smooth val="1"/>
          <c:extLst>
            <c:ext xmlns:c16="http://schemas.microsoft.com/office/drawing/2014/chart" uri="{C3380CC4-5D6E-409C-BE32-E72D297353CC}">
              <c16:uniqueId val="{00000002-8FC7-4919-BBF6-87BFC410F42F}"/>
            </c:ext>
          </c:extLst>
        </c:ser>
        <c:ser>
          <c:idx val="3"/>
          <c:order val="3"/>
          <c:tx>
            <c:strRef>
              <c:f>Sheet1!$F$61</c:f>
              <c:strCache>
                <c:ptCount val="1"/>
                <c:pt idx="0">
                  <c:v>heat transfer coeffient in wall1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Sheet1!$B$62:$B$67</c:f>
              <c:numCache>
                <c:formatCode>General</c:formatCode>
                <c:ptCount val="6"/>
                <c:pt idx="0">
                  <c:v>0.1</c:v>
                </c:pt>
                <c:pt idx="1">
                  <c:v>0.5</c:v>
                </c:pt>
                <c:pt idx="2">
                  <c:v>1</c:v>
                </c:pt>
                <c:pt idx="3">
                  <c:v>2</c:v>
                </c:pt>
                <c:pt idx="4">
                  <c:v>3</c:v>
                </c:pt>
                <c:pt idx="5">
                  <c:v>5</c:v>
                </c:pt>
              </c:numCache>
            </c:numRef>
          </c:xVal>
          <c:yVal>
            <c:numRef>
              <c:f>Sheet1!$F$62:$F$67</c:f>
              <c:numCache>
                <c:formatCode>General</c:formatCode>
                <c:ptCount val="6"/>
                <c:pt idx="0">
                  <c:v>10.932921</c:v>
                </c:pt>
                <c:pt idx="1">
                  <c:v>41.379691999999999</c:v>
                </c:pt>
                <c:pt idx="2">
                  <c:v>65.240078999999994</c:v>
                </c:pt>
                <c:pt idx="3">
                  <c:v>93.902766999999997</c:v>
                </c:pt>
                <c:pt idx="4">
                  <c:v>111.32035</c:v>
                </c:pt>
                <c:pt idx="5">
                  <c:v>132.30719999999999</c:v>
                </c:pt>
              </c:numCache>
            </c:numRef>
          </c:yVal>
          <c:smooth val="1"/>
          <c:extLst>
            <c:ext xmlns:c16="http://schemas.microsoft.com/office/drawing/2014/chart" uri="{C3380CC4-5D6E-409C-BE32-E72D297353CC}">
              <c16:uniqueId val="{00000003-8FC7-4919-BBF6-87BFC410F42F}"/>
            </c:ext>
          </c:extLst>
        </c:ser>
        <c:dLbls>
          <c:showLegendKey val="0"/>
          <c:showVal val="0"/>
          <c:showCatName val="0"/>
          <c:showSerName val="0"/>
          <c:showPercent val="0"/>
          <c:showBubbleSize val="0"/>
        </c:dLbls>
        <c:axId val="524742495"/>
        <c:axId val="518491727"/>
      </c:scatterChart>
      <c:valAx>
        <c:axId val="5247424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8491727"/>
        <c:crosses val="autoZero"/>
        <c:crossBetween val="midCat"/>
      </c:valAx>
      <c:valAx>
        <c:axId val="518491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474249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Richardson Number vs Heat</a:t>
            </a:r>
            <a:r>
              <a:rPr lang="en-IN" baseline="0" dirty="0"/>
              <a:t> transfer coefficient in wall-2 &amp; wall-3</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Sheet1!$C$80</c:f>
              <c:strCache>
                <c:ptCount val="1"/>
                <c:pt idx="0">
                  <c:v>heat transfer coeff in wall2&amp;3 for 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Sheet1!$B$81:$B$86</c:f>
              <c:numCache>
                <c:formatCode>General</c:formatCode>
                <c:ptCount val="6"/>
                <c:pt idx="0">
                  <c:v>0.1</c:v>
                </c:pt>
                <c:pt idx="1">
                  <c:v>0.5</c:v>
                </c:pt>
                <c:pt idx="2">
                  <c:v>1</c:v>
                </c:pt>
                <c:pt idx="3">
                  <c:v>2</c:v>
                </c:pt>
                <c:pt idx="4">
                  <c:v>3</c:v>
                </c:pt>
                <c:pt idx="5">
                  <c:v>5</c:v>
                </c:pt>
              </c:numCache>
            </c:numRef>
          </c:xVal>
          <c:yVal>
            <c:numRef>
              <c:f>Sheet1!$C$81:$C$86</c:f>
              <c:numCache>
                <c:formatCode>General</c:formatCode>
                <c:ptCount val="6"/>
                <c:pt idx="0">
                  <c:v>5.4061940999999996</c:v>
                </c:pt>
                <c:pt idx="1">
                  <c:v>20.554355000000001</c:v>
                </c:pt>
                <c:pt idx="2">
                  <c:v>32.464315999999997</c:v>
                </c:pt>
                <c:pt idx="3">
                  <c:v>47.002039000000003</c:v>
                </c:pt>
                <c:pt idx="4">
                  <c:v>56.101560999999997</c:v>
                </c:pt>
                <c:pt idx="5">
                  <c:v>67.505433999999994</c:v>
                </c:pt>
              </c:numCache>
            </c:numRef>
          </c:yVal>
          <c:smooth val="1"/>
          <c:extLst>
            <c:ext xmlns:c16="http://schemas.microsoft.com/office/drawing/2014/chart" uri="{C3380CC4-5D6E-409C-BE32-E72D297353CC}">
              <c16:uniqueId val="{00000000-18D8-4E7B-8A90-006A85479C55}"/>
            </c:ext>
          </c:extLst>
        </c:ser>
        <c:ser>
          <c:idx val="1"/>
          <c:order val="1"/>
          <c:tx>
            <c:strRef>
              <c:f>Sheet1!$D$80</c:f>
              <c:strCache>
                <c:ptCount val="1"/>
                <c:pt idx="0">
                  <c:v>heat transfer coeff in wall2&amp;3 for 1%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Sheet1!$B$81:$B$86</c:f>
              <c:numCache>
                <c:formatCode>General</c:formatCode>
                <c:ptCount val="6"/>
                <c:pt idx="0">
                  <c:v>0.1</c:v>
                </c:pt>
                <c:pt idx="1">
                  <c:v>0.5</c:v>
                </c:pt>
                <c:pt idx="2">
                  <c:v>1</c:v>
                </c:pt>
                <c:pt idx="3">
                  <c:v>2</c:v>
                </c:pt>
                <c:pt idx="4">
                  <c:v>3</c:v>
                </c:pt>
                <c:pt idx="5">
                  <c:v>5</c:v>
                </c:pt>
              </c:numCache>
            </c:numRef>
          </c:xVal>
          <c:yVal>
            <c:numRef>
              <c:f>Sheet1!$D$81:$D$86</c:f>
              <c:numCache>
                <c:formatCode>General</c:formatCode>
                <c:ptCount val="6"/>
                <c:pt idx="0">
                  <c:v>6.2603894999999996</c:v>
                </c:pt>
                <c:pt idx="1">
                  <c:v>23.267395499999999</c:v>
                </c:pt>
                <c:pt idx="2">
                  <c:v>36.241416000000001</c:v>
                </c:pt>
                <c:pt idx="3">
                  <c:v>51.74089</c:v>
                </c:pt>
                <c:pt idx="4">
                  <c:v>61.291346500000003</c:v>
                </c:pt>
                <c:pt idx="5">
                  <c:v>73.126746499999996</c:v>
                </c:pt>
              </c:numCache>
            </c:numRef>
          </c:yVal>
          <c:smooth val="1"/>
          <c:extLst>
            <c:ext xmlns:c16="http://schemas.microsoft.com/office/drawing/2014/chart" uri="{C3380CC4-5D6E-409C-BE32-E72D297353CC}">
              <c16:uniqueId val="{00000001-18D8-4E7B-8A90-006A85479C55}"/>
            </c:ext>
          </c:extLst>
        </c:ser>
        <c:ser>
          <c:idx val="2"/>
          <c:order val="2"/>
          <c:tx>
            <c:strRef>
              <c:f>Sheet1!$E$80</c:f>
              <c:strCache>
                <c:ptCount val="1"/>
                <c:pt idx="0">
                  <c:v>heat transfer coeff in wall2&amp;3 for 2% </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Sheet1!$B$81:$B$86</c:f>
              <c:numCache>
                <c:formatCode>General</c:formatCode>
                <c:ptCount val="6"/>
                <c:pt idx="0">
                  <c:v>0.1</c:v>
                </c:pt>
                <c:pt idx="1">
                  <c:v>0.5</c:v>
                </c:pt>
                <c:pt idx="2">
                  <c:v>1</c:v>
                </c:pt>
                <c:pt idx="3">
                  <c:v>2</c:v>
                </c:pt>
                <c:pt idx="4">
                  <c:v>3</c:v>
                </c:pt>
                <c:pt idx="5">
                  <c:v>5</c:v>
                </c:pt>
              </c:numCache>
            </c:numRef>
          </c:xVal>
          <c:yVal>
            <c:numRef>
              <c:f>Sheet1!$E$81:$E$86</c:f>
              <c:numCache>
                <c:formatCode>General</c:formatCode>
                <c:ptCount val="6"/>
                <c:pt idx="0">
                  <c:v>7.2852698499999997</c:v>
                </c:pt>
                <c:pt idx="1">
                  <c:v>26.411281500000001</c:v>
                </c:pt>
                <c:pt idx="2">
                  <c:v>40.546437500000003</c:v>
                </c:pt>
                <c:pt idx="3">
                  <c:v>57.070093999999997</c:v>
                </c:pt>
                <c:pt idx="4">
                  <c:v>67.092003500000004</c:v>
                </c:pt>
                <c:pt idx="5">
                  <c:v>79.367929000000004</c:v>
                </c:pt>
              </c:numCache>
            </c:numRef>
          </c:yVal>
          <c:smooth val="1"/>
          <c:extLst>
            <c:ext xmlns:c16="http://schemas.microsoft.com/office/drawing/2014/chart" uri="{C3380CC4-5D6E-409C-BE32-E72D297353CC}">
              <c16:uniqueId val="{00000002-18D8-4E7B-8A90-006A85479C55}"/>
            </c:ext>
          </c:extLst>
        </c:ser>
        <c:ser>
          <c:idx val="3"/>
          <c:order val="3"/>
          <c:tx>
            <c:strRef>
              <c:f>Sheet1!$F$80</c:f>
              <c:strCache>
                <c:ptCount val="1"/>
                <c:pt idx="0">
                  <c:v>heat transfer coeff in wall2&amp;3 for 4%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Sheet1!$B$81:$B$86</c:f>
              <c:numCache>
                <c:formatCode>General</c:formatCode>
                <c:ptCount val="6"/>
                <c:pt idx="0">
                  <c:v>0.1</c:v>
                </c:pt>
                <c:pt idx="1">
                  <c:v>0.5</c:v>
                </c:pt>
                <c:pt idx="2">
                  <c:v>1</c:v>
                </c:pt>
                <c:pt idx="3">
                  <c:v>2</c:v>
                </c:pt>
                <c:pt idx="4">
                  <c:v>3</c:v>
                </c:pt>
                <c:pt idx="5">
                  <c:v>5</c:v>
                </c:pt>
              </c:numCache>
            </c:numRef>
          </c:xVal>
          <c:yVal>
            <c:numRef>
              <c:f>Sheet1!$F$81:$F$86</c:f>
              <c:numCache>
                <c:formatCode>General</c:formatCode>
                <c:ptCount val="6"/>
                <c:pt idx="0">
                  <c:v>10.535261500000001</c:v>
                </c:pt>
                <c:pt idx="1">
                  <c:v>35.734120500000003</c:v>
                </c:pt>
                <c:pt idx="2">
                  <c:v>52.919083499999999</c:v>
                </c:pt>
                <c:pt idx="3">
                  <c:v>71.977964499999999</c:v>
                </c:pt>
                <c:pt idx="4">
                  <c:v>83.118430500000002</c:v>
                </c:pt>
                <c:pt idx="5">
                  <c:v>96.401203499999994</c:v>
                </c:pt>
              </c:numCache>
            </c:numRef>
          </c:yVal>
          <c:smooth val="1"/>
          <c:extLst>
            <c:ext xmlns:c16="http://schemas.microsoft.com/office/drawing/2014/chart" uri="{C3380CC4-5D6E-409C-BE32-E72D297353CC}">
              <c16:uniqueId val="{00000003-18D8-4E7B-8A90-006A85479C55}"/>
            </c:ext>
          </c:extLst>
        </c:ser>
        <c:dLbls>
          <c:showLegendKey val="0"/>
          <c:showVal val="0"/>
          <c:showCatName val="0"/>
          <c:showSerName val="0"/>
          <c:showPercent val="0"/>
          <c:showBubbleSize val="0"/>
        </c:dLbls>
        <c:axId val="429947455"/>
        <c:axId val="518508527"/>
      </c:scatterChart>
      <c:valAx>
        <c:axId val="4299474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8508527"/>
        <c:crosses val="autoZero"/>
        <c:crossBetween val="midCat"/>
      </c:valAx>
      <c:valAx>
        <c:axId val="5185085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994745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Richardson number vs Pumping power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Sheet1!$C$143</c:f>
              <c:strCache>
                <c:ptCount val="1"/>
                <c:pt idx="0">
                  <c:v>pumping power at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Sheet1!$B$144:$B$149</c:f>
              <c:numCache>
                <c:formatCode>General</c:formatCode>
                <c:ptCount val="6"/>
                <c:pt idx="0">
                  <c:v>0.1</c:v>
                </c:pt>
                <c:pt idx="1">
                  <c:v>0.5</c:v>
                </c:pt>
                <c:pt idx="2">
                  <c:v>1</c:v>
                </c:pt>
                <c:pt idx="3">
                  <c:v>2</c:v>
                </c:pt>
                <c:pt idx="4">
                  <c:v>3</c:v>
                </c:pt>
                <c:pt idx="5">
                  <c:v>5</c:v>
                </c:pt>
              </c:numCache>
            </c:numRef>
          </c:xVal>
          <c:yVal>
            <c:numRef>
              <c:f>Sheet1!$C$144:$C$149</c:f>
              <c:numCache>
                <c:formatCode>General</c:formatCode>
                <c:ptCount val="6"/>
                <c:pt idx="0">
                  <c:v>5.2920000000000002E-2</c:v>
                </c:pt>
                <c:pt idx="1">
                  <c:v>5.357E-2</c:v>
                </c:pt>
                <c:pt idx="2">
                  <c:v>5.1746E-2</c:v>
                </c:pt>
                <c:pt idx="3">
                  <c:v>5.3170000000000002E-2</c:v>
                </c:pt>
                <c:pt idx="4">
                  <c:v>5.7290000000000001E-2</c:v>
                </c:pt>
                <c:pt idx="5">
                  <c:v>6.0010000000000001E-2</c:v>
                </c:pt>
              </c:numCache>
            </c:numRef>
          </c:yVal>
          <c:smooth val="1"/>
          <c:extLst>
            <c:ext xmlns:c16="http://schemas.microsoft.com/office/drawing/2014/chart" uri="{C3380CC4-5D6E-409C-BE32-E72D297353CC}">
              <c16:uniqueId val="{00000000-04E0-43ED-9D5D-F8263E50944E}"/>
            </c:ext>
          </c:extLst>
        </c:ser>
        <c:ser>
          <c:idx val="1"/>
          <c:order val="1"/>
          <c:tx>
            <c:strRef>
              <c:f>Sheet1!$D$143</c:f>
              <c:strCache>
                <c:ptCount val="1"/>
                <c:pt idx="0">
                  <c:v>pumping power at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Sheet1!$B$144:$B$149</c:f>
              <c:numCache>
                <c:formatCode>General</c:formatCode>
                <c:ptCount val="6"/>
                <c:pt idx="0">
                  <c:v>0.1</c:v>
                </c:pt>
                <c:pt idx="1">
                  <c:v>0.5</c:v>
                </c:pt>
                <c:pt idx="2">
                  <c:v>1</c:v>
                </c:pt>
                <c:pt idx="3">
                  <c:v>2</c:v>
                </c:pt>
                <c:pt idx="4">
                  <c:v>3</c:v>
                </c:pt>
                <c:pt idx="5">
                  <c:v>5</c:v>
                </c:pt>
              </c:numCache>
            </c:numRef>
          </c:xVal>
          <c:yVal>
            <c:numRef>
              <c:f>Sheet1!$D$144:$D$149</c:f>
              <c:numCache>
                <c:formatCode>General</c:formatCode>
                <c:ptCount val="6"/>
                <c:pt idx="0">
                  <c:v>6.4519999999999994E-2</c:v>
                </c:pt>
                <c:pt idx="1">
                  <c:v>6.5300999999999998E-2</c:v>
                </c:pt>
                <c:pt idx="2">
                  <c:v>6.6210000000000005E-2</c:v>
                </c:pt>
                <c:pt idx="3">
                  <c:v>6.7987000000000006E-2</c:v>
                </c:pt>
                <c:pt idx="4">
                  <c:v>6.9717000000000001E-2</c:v>
                </c:pt>
                <c:pt idx="5">
                  <c:v>7.2972999999999996E-2</c:v>
                </c:pt>
              </c:numCache>
            </c:numRef>
          </c:yVal>
          <c:smooth val="1"/>
          <c:extLst>
            <c:ext xmlns:c16="http://schemas.microsoft.com/office/drawing/2014/chart" uri="{C3380CC4-5D6E-409C-BE32-E72D297353CC}">
              <c16:uniqueId val="{00000001-04E0-43ED-9D5D-F8263E50944E}"/>
            </c:ext>
          </c:extLst>
        </c:ser>
        <c:ser>
          <c:idx val="2"/>
          <c:order val="2"/>
          <c:tx>
            <c:strRef>
              <c:f>Sheet1!$E$143</c:f>
              <c:strCache>
                <c:ptCount val="1"/>
                <c:pt idx="0">
                  <c:v>pumping power at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Sheet1!$B$144:$B$149</c:f>
              <c:numCache>
                <c:formatCode>General</c:formatCode>
                <c:ptCount val="6"/>
                <c:pt idx="0">
                  <c:v>0.1</c:v>
                </c:pt>
                <c:pt idx="1">
                  <c:v>0.5</c:v>
                </c:pt>
                <c:pt idx="2">
                  <c:v>1</c:v>
                </c:pt>
                <c:pt idx="3">
                  <c:v>2</c:v>
                </c:pt>
                <c:pt idx="4">
                  <c:v>3</c:v>
                </c:pt>
                <c:pt idx="5">
                  <c:v>5</c:v>
                </c:pt>
              </c:numCache>
            </c:numRef>
          </c:xVal>
          <c:yVal>
            <c:numRef>
              <c:f>Sheet1!$E$144:$E$149</c:f>
              <c:numCache>
                <c:formatCode>General</c:formatCode>
                <c:ptCount val="6"/>
                <c:pt idx="0">
                  <c:v>8.1589999999999996E-2</c:v>
                </c:pt>
                <c:pt idx="1">
                  <c:v>8.2519999999999996E-2</c:v>
                </c:pt>
                <c:pt idx="2">
                  <c:v>8.3589999999999998E-2</c:v>
                </c:pt>
                <c:pt idx="3">
                  <c:v>8.5690000000000002E-2</c:v>
                </c:pt>
                <c:pt idx="4">
                  <c:v>8.7749999999999995E-2</c:v>
                </c:pt>
                <c:pt idx="5">
                  <c:v>9.1700000000000004E-2</c:v>
                </c:pt>
              </c:numCache>
            </c:numRef>
          </c:yVal>
          <c:smooth val="1"/>
          <c:extLst>
            <c:ext xmlns:c16="http://schemas.microsoft.com/office/drawing/2014/chart" uri="{C3380CC4-5D6E-409C-BE32-E72D297353CC}">
              <c16:uniqueId val="{00000002-04E0-43ED-9D5D-F8263E50944E}"/>
            </c:ext>
          </c:extLst>
        </c:ser>
        <c:ser>
          <c:idx val="3"/>
          <c:order val="3"/>
          <c:tx>
            <c:strRef>
              <c:f>Sheet1!$F$143</c:f>
              <c:strCache>
                <c:ptCount val="1"/>
                <c:pt idx="0">
                  <c:v>pumping power at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Sheet1!$B$144:$B$149</c:f>
              <c:numCache>
                <c:formatCode>General</c:formatCode>
                <c:ptCount val="6"/>
                <c:pt idx="0">
                  <c:v>0.1</c:v>
                </c:pt>
                <c:pt idx="1">
                  <c:v>0.5</c:v>
                </c:pt>
                <c:pt idx="2">
                  <c:v>1</c:v>
                </c:pt>
                <c:pt idx="3">
                  <c:v>2</c:v>
                </c:pt>
                <c:pt idx="4">
                  <c:v>3</c:v>
                </c:pt>
                <c:pt idx="5">
                  <c:v>5</c:v>
                </c:pt>
              </c:numCache>
            </c:numRef>
          </c:xVal>
          <c:yVal>
            <c:numRef>
              <c:f>Sheet1!$F$144:$F$149</c:f>
              <c:numCache>
                <c:formatCode>General</c:formatCode>
                <c:ptCount val="6"/>
                <c:pt idx="0">
                  <c:v>0.14848</c:v>
                </c:pt>
                <c:pt idx="1">
                  <c:v>0.14990000000000001</c:v>
                </c:pt>
                <c:pt idx="2">
                  <c:v>0.15151999999999999</c:v>
                </c:pt>
                <c:pt idx="3">
                  <c:v>0.15459000000000001</c:v>
                </c:pt>
                <c:pt idx="4">
                  <c:v>0.15770000000000001</c:v>
                </c:pt>
                <c:pt idx="5">
                  <c:v>0.16385</c:v>
                </c:pt>
              </c:numCache>
            </c:numRef>
          </c:yVal>
          <c:smooth val="1"/>
          <c:extLst>
            <c:ext xmlns:c16="http://schemas.microsoft.com/office/drawing/2014/chart" uri="{C3380CC4-5D6E-409C-BE32-E72D297353CC}">
              <c16:uniqueId val="{00000003-04E0-43ED-9D5D-F8263E50944E}"/>
            </c:ext>
          </c:extLst>
        </c:ser>
        <c:dLbls>
          <c:showLegendKey val="0"/>
          <c:showVal val="0"/>
          <c:showCatName val="0"/>
          <c:showSerName val="0"/>
          <c:showPercent val="0"/>
          <c:showBubbleSize val="0"/>
        </c:dLbls>
        <c:axId val="1864277471"/>
        <c:axId val="2091791615"/>
      </c:scatterChart>
      <c:valAx>
        <c:axId val="18642774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1791615"/>
        <c:crosses val="autoZero"/>
        <c:crossBetween val="midCat"/>
      </c:valAx>
      <c:valAx>
        <c:axId val="20917916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427747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baseline="0" dirty="0">
                <a:effectLst/>
              </a:rPr>
              <a:t>Richardson number vs average heat transfer coefficient</a:t>
            </a:r>
            <a:endParaRPr lang="en-IN"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'TiO2'!$C$5</c:f>
              <c:strCache>
                <c:ptCount val="1"/>
                <c:pt idx="0">
                  <c:v>heat transfer coefficient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'TiO2'!$B$6:$B$11</c:f>
              <c:numCache>
                <c:formatCode>General</c:formatCode>
                <c:ptCount val="6"/>
                <c:pt idx="0">
                  <c:v>0.1</c:v>
                </c:pt>
                <c:pt idx="1">
                  <c:v>0.5</c:v>
                </c:pt>
                <c:pt idx="2">
                  <c:v>1</c:v>
                </c:pt>
                <c:pt idx="3">
                  <c:v>2</c:v>
                </c:pt>
                <c:pt idx="4">
                  <c:v>3</c:v>
                </c:pt>
                <c:pt idx="5">
                  <c:v>5</c:v>
                </c:pt>
              </c:numCache>
            </c:numRef>
          </c:xVal>
          <c:yVal>
            <c:numRef>
              <c:f>'TiO2'!$C$6:$C$11</c:f>
              <c:numCache>
                <c:formatCode>General</c:formatCode>
                <c:ptCount val="6"/>
                <c:pt idx="0">
                  <c:v>5.4481330000000003</c:v>
                </c:pt>
                <c:pt idx="1">
                  <c:v>21.254010000000001</c:v>
                </c:pt>
                <c:pt idx="2">
                  <c:v>34.202159999999999</c:v>
                </c:pt>
                <c:pt idx="3">
                  <c:v>50.52384</c:v>
                </c:pt>
                <c:pt idx="4">
                  <c:v>60.978990000000003</c:v>
                </c:pt>
                <c:pt idx="5">
                  <c:v>74.308260000000004</c:v>
                </c:pt>
              </c:numCache>
            </c:numRef>
          </c:yVal>
          <c:smooth val="1"/>
          <c:extLst>
            <c:ext xmlns:c16="http://schemas.microsoft.com/office/drawing/2014/chart" uri="{C3380CC4-5D6E-409C-BE32-E72D297353CC}">
              <c16:uniqueId val="{00000000-35D1-4F27-89C4-E7C89E09F0BF}"/>
            </c:ext>
          </c:extLst>
        </c:ser>
        <c:ser>
          <c:idx val="1"/>
          <c:order val="1"/>
          <c:tx>
            <c:strRef>
              <c:f>'TiO2'!$D$5</c:f>
              <c:strCache>
                <c:ptCount val="1"/>
                <c:pt idx="0">
                  <c:v>heat transfer coefficient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'TiO2'!$B$6:$B$11</c:f>
              <c:numCache>
                <c:formatCode>General</c:formatCode>
                <c:ptCount val="6"/>
                <c:pt idx="0">
                  <c:v>0.1</c:v>
                </c:pt>
                <c:pt idx="1">
                  <c:v>0.5</c:v>
                </c:pt>
                <c:pt idx="2">
                  <c:v>1</c:v>
                </c:pt>
                <c:pt idx="3">
                  <c:v>2</c:v>
                </c:pt>
                <c:pt idx="4">
                  <c:v>3</c:v>
                </c:pt>
                <c:pt idx="5">
                  <c:v>5</c:v>
                </c:pt>
              </c:numCache>
            </c:numRef>
          </c:xVal>
          <c:yVal>
            <c:numRef>
              <c:f>'TiO2'!$D$6:$D$11</c:f>
              <c:numCache>
                <c:formatCode>General</c:formatCode>
                <c:ptCount val="6"/>
                <c:pt idx="0">
                  <c:v>5.5773279999999996</c:v>
                </c:pt>
                <c:pt idx="1">
                  <c:v>21.67906</c:v>
                </c:pt>
                <c:pt idx="2">
                  <c:v>34.804760000000002</c:v>
                </c:pt>
                <c:pt idx="3">
                  <c:v>51.28837</c:v>
                </c:pt>
                <c:pt idx="4">
                  <c:v>61.815849999999998</c:v>
                </c:pt>
                <c:pt idx="5">
                  <c:v>75.205240000000003</c:v>
                </c:pt>
              </c:numCache>
            </c:numRef>
          </c:yVal>
          <c:smooth val="1"/>
          <c:extLst>
            <c:ext xmlns:c16="http://schemas.microsoft.com/office/drawing/2014/chart" uri="{C3380CC4-5D6E-409C-BE32-E72D297353CC}">
              <c16:uniqueId val="{00000001-35D1-4F27-89C4-E7C89E09F0BF}"/>
            </c:ext>
          </c:extLst>
        </c:ser>
        <c:ser>
          <c:idx val="2"/>
          <c:order val="2"/>
          <c:tx>
            <c:strRef>
              <c:f>'TiO2'!$E$5</c:f>
              <c:strCache>
                <c:ptCount val="1"/>
                <c:pt idx="0">
                  <c:v>heat transfer coefficient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'TiO2'!$B$6:$B$11</c:f>
              <c:numCache>
                <c:formatCode>General</c:formatCode>
                <c:ptCount val="6"/>
                <c:pt idx="0">
                  <c:v>0.1</c:v>
                </c:pt>
                <c:pt idx="1">
                  <c:v>0.5</c:v>
                </c:pt>
                <c:pt idx="2">
                  <c:v>1</c:v>
                </c:pt>
                <c:pt idx="3">
                  <c:v>2</c:v>
                </c:pt>
                <c:pt idx="4">
                  <c:v>3</c:v>
                </c:pt>
                <c:pt idx="5">
                  <c:v>5</c:v>
                </c:pt>
              </c:numCache>
            </c:numRef>
          </c:xVal>
          <c:yVal>
            <c:numRef>
              <c:f>'TiO2'!$E$6:$E$11</c:f>
              <c:numCache>
                <c:formatCode>General</c:formatCode>
                <c:ptCount val="6"/>
                <c:pt idx="0">
                  <c:v>5.7539889999999998</c:v>
                </c:pt>
                <c:pt idx="1">
                  <c:v>22.261890000000001</c:v>
                </c:pt>
                <c:pt idx="2">
                  <c:v>35.635370000000002</c:v>
                </c:pt>
                <c:pt idx="3">
                  <c:v>52.350740000000002</c:v>
                </c:pt>
                <c:pt idx="4">
                  <c:v>62.986809999999998</c:v>
                </c:pt>
                <c:pt idx="5">
                  <c:v>76.470259999999996</c:v>
                </c:pt>
              </c:numCache>
            </c:numRef>
          </c:yVal>
          <c:smooth val="1"/>
          <c:extLst>
            <c:ext xmlns:c16="http://schemas.microsoft.com/office/drawing/2014/chart" uri="{C3380CC4-5D6E-409C-BE32-E72D297353CC}">
              <c16:uniqueId val="{00000002-35D1-4F27-89C4-E7C89E09F0BF}"/>
            </c:ext>
          </c:extLst>
        </c:ser>
        <c:ser>
          <c:idx val="3"/>
          <c:order val="3"/>
          <c:tx>
            <c:strRef>
              <c:f>'TiO2'!$F$5</c:f>
              <c:strCache>
                <c:ptCount val="1"/>
                <c:pt idx="0">
                  <c:v>heat transfer coefficient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'TiO2'!$B$6:$B$11</c:f>
              <c:numCache>
                <c:formatCode>General</c:formatCode>
                <c:ptCount val="6"/>
                <c:pt idx="0">
                  <c:v>0.1</c:v>
                </c:pt>
                <c:pt idx="1">
                  <c:v>0.5</c:v>
                </c:pt>
                <c:pt idx="2">
                  <c:v>1</c:v>
                </c:pt>
                <c:pt idx="3">
                  <c:v>2</c:v>
                </c:pt>
                <c:pt idx="4">
                  <c:v>3</c:v>
                </c:pt>
                <c:pt idx="5">
                  <c:v>5</c:v>
                </c:pt>
              </c:numCache>
            </c:numRef>
          </c:xVal>
          <c:yVal>
            <c:numRef>
              <c:f>'TiO2'!$F$6:$F$11</c:f>
              <c:numCache>
                <c:formatCode>General</c:formatCode>
                <c:ptCount val="6"/>
                <c:pt idx="0">
                  <c:v>6.257199</c:v>
                </c:pt>
                <c:pt idx="1">
                  <c:v>23.910990000000002</c:v>
                </c:pt>
                <c:pt idx="2">
                  <c:v>37.982030000000002</c:v>
                </c:pt>
                <c:pt idx="3">
                  <c:v>55.354990000000001</c:v>
                </c:pt>
                <c:pt idx="4">
                  <c:v>66.299599999999998</c:v>
                </c:pt>
                <c:pt idx="5">
                  <c:v>80.057959999999994</c:v>
                </c:pt>
              </c:numCache>
            </c:numRef>
          </c:yVal>
          <c:smooth val="1"/>
          <c:extLst>
            <c:ext xmlns:c16="http://schemas.microsoft.com/office/drawing/2014/chart" uri="{C3380CC4-5D6E-409C-BE32-E72D297353CC}">
              <c16:uniqueId val="{00000003-35D1-4F27-89C4-E7C89E09F0BF}"/>
            </c:ext>
          </c:extLst>
        </c:ser>
        <c:dLbls>
          <c:showLegendKey val="0"/>
          <c:showVal val="0"/>
          <c:showCatName val="0"/>
          <c:showSerName val="0"/>
          <c:showPercent val="0"/>
          <c:showBubbleSize val="0"/>
        </c:dLbls>
        <c:axId val="34130015"/>
        <c:axId val="34149695"/>
      </c:scatterChart>
      <c:valAx>
        <c:axId val="341300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49695"/>
        <c:crosses val="autoZero"/>
        <c:crossBetween val="midCat"/>
      </c:valAx>
      <c:valAx>
        <c:axId val="34149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3001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Richardson Number vs Nusselt Number</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Sheet1!$B$17</c:f>
              <c:strCache>
                <c:ptCount val="1"/>
                <c:pt idx="0">
                  <c:v>Nusselt numbers for 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Sheet1!$A$18:$A$23</c:f>
              <c:numCache>
                <c:formatCode>General</c:formatCode>
                <c:ptCount val="6"/>
                <c:pt idx="0">
                  <c:v>0.1</c:v>
                </c:pt>
                <c:pt idx="1">
                  <c:v>0.5</c:v>
                </c:pt>
                <c:pt idx="2">
                  <c:v>1</c:v>
                </c:pt>
                <c:pt idx="3">
                  <c:v>2</c:v>
                </c:pt>
                <c:pt idx="4">
                  <c:v>3</c:v>
                </c:pt>
                <c:pt idx="5">
                  <c:v>5</c:v>
                </c:pt>
              </c:numCache>
            </c:numRef>
          </c:xVal>
          <c:yVal>
            <c:numRef>
              <c:f>Sheet1!$B$18:$B$23</c:f>
              <c:numCache>
                <c:formatCode>General</c:formatCode>
                <c:ptCount val="6"/>
                <c:pt idx="0">
                  <c:v>9.1258509212730335E-2</c:v>
                </c:pt>
                <c:pt idx="1">
                  <c:v>0.35601356783919597</c:v>
                </c:pt>
                <c:pt idx="2">
                  <c:v>0.57290050251256286</c:v>
                </c:pt>
                <c:pt idx="3">
                  <c:v>0.84629547738693478</c:v>
                </c:pt>
                <c:pt idx="4">
                  <c:v>1.0214236180904523</c:v>
                </c:pt>
                <c:pt idx="5">
                  <c:v>1.2446944723618092</c:v>
                </c:pt>
              </c:numCache>
            </c:numRef>
          </c:yVal>
          <c:smooth val="1"/>
          <c:extLst>
            <c:ext xmlns:c16="http://schemas.microsoft.com/office/drawing/2014/chart" uri="{C3380CC4-5D6E-409C-BE32-E72D297353CC}">
              <c16:uniqueId val="{00000000-02B0-4CEF-985C-7D8900577619}"/>
            </c:ext>
          </c:extLst>
        </c:ser>
        <c:ser>
          <c:idx val="1"/>
          <c:order val="1"/>
          <c:tx>
            <c:strRef>
              <c:f>Sheet1!$C$17</c:f>
              <c:strCache>
                <c:ptCount val="1"/>
                <c:pt idx="0">
                  <c:v>Nusselt numbers for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Sheet1!$A$18:$A$23</c:f>
              <c:numCache>
                <c:formatCode>General</c:formatCode>
                <c:ptCount val="6"/>
                <c:pt idx="0">
                  <c:v>0.1</c:v>
                </c:pt>
                <c:pt idx="1">
                  <c:v>0.5</c:v>
                </c:pt>
                <c:pt idx="2">
                  <c:v>1</c:v>
                </c:pt>
                <c:pt idx="3">
                  <c:v>2</c:v>
                </c:pt>
                <c:pt idx="4">
                  <c:v>3</c:v>
                </c:pt>
                <c:pt idx="5">
                  <c:v>5</c:v>
                </c:pt>
              </c:numCache>
            </c:numRef>
          </c:xVal>
          <c:yVal>
            <c:numRef>
              <c:f>Sheet1!$C$18:$C$23</c:f>
              <c:numCache>
                <c:formatCode>General</c:formatCode>
                <c:ptCount val="6"/>
                <c:pt idx="0">
                  <c:v>9.3193109094858562E-2</c:v>
                </c:pt>
                <c:pt idx="1">
                  <c:v>0.36224138219125435</c:v>
                </c:pt>
                <c:pt idx="2">
                  <c:v>0.58156231724230123</c:v>
                </c:pt>
                <c:pt idx="3">
                  <c:v>0.85699149497886284</c:v>
                </c:pt>
                <c:pt idx="4">
                  <c:v>1.0328980567112804</c:v>
                </c:pt>
                <c:pt idx="5">
                  <c:v>1.2566250605711233</c:v>
                </c:pt>
              </c:numCache>
            </c:numRef>
          </c:yVal>
          <c:smooth val="1"/>
          <c:extLst>
            <c:ext xmlns:c16="http://schemas.microsoft.com/office/drawing/2014/chart" uri="{C3380CC4-5D6E-409C-BE32-E72D297353CC}">
              <c16:uniqueId val="{00000001-02B0-4CEF-985C-7D8900577619}"/>
            </c:ext>
          </c:extLst>
        </c:ser>
        <c:ser>
          <c:idx val="2"/>
          <c:order val="2"/>
          <c:tx>
            <c:strRef>
              <c:f>Sheet1!$D$17</c:f>
              <c:strCache>
                <c:ptCount val="1"/>
                <c:pt idx="0">
                  <c:v>Nusselt numbers for 2%</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Sheet1!$A$18:$A$23</c:f>
              <c:numCache>
                <c:formatCode>General</c:formatCode>
                <c:ptCount val="6"/>
                <c:pt idx="0">
                  <c:v>0.1</c:v>
                </c:pt>
                <c:pt idx="1">
                  <c:v>0.5</c:v>
                </c:pt>
                <c:pt idx="2">
                  <c:v>1</c:v>
                </c:pt>
                <c:pt idx="3">
                  <c:v>2</c:v>
                </c:pt>
                <c:pt idx="4">
                  <c:v>3</c:v>
                </c:pt>
                <c:pt idx="5">
                  <c:v>5</c:v>
                </c:pt>
              </c:numCache>
            </c:numRef>
          </c:xVal>
          <c:yVal>
            <c:numRef>
              <c:f>Sheet1!$D$18:$D$23</c:f>
              <c:numCache>
                <c:formatCode>General</c:formatCode>
                <c:ptCount val="6"/>
                <c:pt idx="0">
                  <c:v>9.6008626443302422E-2</c:v>
                </c:pt>
                <c:pt idx="1">
                  <c:v>0.37145247947674037</c:v>
                </c:pt>
                <c:pt idx="2">
                  <c:v>0.59459670960421818</c:v>
                </c:pt>
                <c:pt idx="3">
                  <c:v>0.87350230260962436</c:v>
                </c:pt>
                <c:pt idx="4">
                  <c:v>1.050971267436428</c:v>
                </c:pt>
                <c:pt idx="5">
                  <c:v>1.275950410465194</c:v>
                </c:pt>
              </c:numCache>
            </c:numRef>
          </c:yVal>
          <c:smooth val="1"/>
          <c:extLst>
            <c:ext xmlns:c16="http://schemas.microsoft.com/office/drawing/2014/chart" uri="{C3380CC4-5D6E-409C-BE32-E72D297353CC}">
              <c16:uniqueId val="{00000002-02B0-4CEF-985C-7D8900577619}"/>
            </c:ext>
          </c:extLst>
        </c:ser>
        <c:ser>
          <c:idx val="3"/>
          <c:order val="3"/>
          <c:tx>
            <c:strRef>
              <c:f>Sheet1!$E$17</c:f>
              <c:strCache>
                <c:ptCount val="1"/>
                <c:pt idx="0">
                  <c:v>Nusselt numbers for 4%</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Sheet1!$A$18:$A$23</c:f>
              <c:numCache>
                <c:formatCode>General</c:formatCode>
                <c:ptCount val="6"/>
                <c:pt idx="0">
                  <c:v>0.1</c:v>
                </c:pt>
                <c:pt idx="1">
                  <c:v>0.5</c:v>
                </c:pt>
                <c:pt idx="2">
                  <c:v>1</c:v>
                </c:pt>
                <c:pt idx="3">
                  <c:v>2</c:v>
                </c:pt>
                <c:pt idx="4">
                  <c:v>3</c:v>
                </c:pt>
                <c:pt idx="5">
                  <c:v>5</c:v>
                </c:pt>
              </c:numCache>
            </c:numRef>
          </c:xVal>
          <c:yVal>
            <c:numRef>
              <c:f>Sheet1!$E$18:$E$23</c:f>
              <c:numCache>
                <c:formatCode>General</c:formatCode>
                <c:ptCount val="6"/>
                <c:pt idx="0">
                  <c:v>0.10417032646877653</c:v>
                </c:pt>
                <c:pt idx="1">
                  <c:v>0.39807198628198515</c:v>
                </c:pt>
                <c:pt idx="2">
                  <c:v>0.63232773403033282</c:v>
                </c:pt>
                <c:pt idx="3">
                  <c:v>0.92155409792398491</c:v>
                </c:pt>
                <c:pt idx="4">
                  <c:v>1.1037608004395092</c:v>
                </c:pt>
                <c:pt idx="5">
                  <c:v>1.3328110276857508</c:v>
                </c:pt>
              </c:numCache>
            </c:numRef>
          </c:yVal>
          <c:smooth val="1"/>
          <c:extLst>
            <c:ext xmlns:c16="http://schemas.microsoft.com/office/drawing/2014/chart" uri="{C3380CC4-5D6E-409C-BE32-E72D297353CC}">
              <c16:uniqueId val="{00000003-02B0-4CEF-985C-7D8900577619}"/>
            </c:ext>
          </c:extLst>
        </c:ser>
        <c:dLbls>
          <c:showLegendKey val="0"/>
          <c:showVal val="0"/>
          <c:showCatName val="0"/>
          <c:showSerName val="0"/>
          <c:showPercent val="0"/>
          <c:showBubbleSize val="0"/>
        </c:dLbls>
        <c:axId val="1122260768"/>
        <c:axId val="1122261248"/>
      </c:scatterChart>
      <c:valAx>
        <c:axId val="1122260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61248"/>
        <c:crosses val="autoZero"/>
        <c:crossBetween val="midCat"/>
      </c:valAx>
      <c:valAx>
        <c:axId val="1122261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2607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 name="Google Shape;18;p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 name="Google Shape;20;p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914400" y="328967"/>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Times New Roman"/>
              <a:buNone/>
            </a:pPr>
            <a:r>
              <a:rPr lang="en-IN" sz="2200" b="1" dirty="0">
                <a:latin typeface="Times New Roman"/>
                <a:ea typeface="Times New Roman"/>
                <a:cs typeface="Times New Roman"/>
                <a:sym typeface="Times New Roman"/>
              </a:rPr>
              <a:t>NUMERICAL INVESTIGATION ON DIFFERENT NANOFLUIDS MIXED CONVECTION IN TRIANGULAR DUCTS HEATED BY A UNIFORM HEAT FLUX</a:t>
            </a:r>
            <a:endParaRPr sz="2200" dirty="0"/>
          </a:p>
        </p:txBody>
      </p:sp>
      <p:sp>
        <p:nvSpPr>
          <p:cNvPr id="89" name="Google Shape;89;p13"/>
          <p:cNvSpPr txBox="1">
            <a:spLocks noGrp="1"/>
          </p:cNvSpPr>
          <p:nvPr>
            <p:ph type="body" idx="1"/>
          </p:nvPr>
        </p:nvSpPr>
        <p:spPr>
          <a:xfrm>
            <a:off x="1157306" y="2337884"/>
            <a:ext cx="3890248" cy="1447060"/>
          </a:xfrm>
          <a:prstGeom prst="rect">
            <a:avLst/>
          </a:prstGeom>
          <a:noFill/>
          <a:ln>
            <a:noFill/>
          </a:ln>
        </p:spPr>
        <p:txBody>
          <a:bodyPr spcFirstLastPara="1" wrap="square" lIns="91425" tIns="45700" rIns="91425" bIns="45700" anchor="b" anchorCtr="0">
            <a:normAutofit fontScale="25000" lnSpcReduction="20000"/>
          </a:bodyPr>
          <a:lstStyle/>
          <a:p>
            <a:pPr marL="0" lvl="0" indent="0" algn="l" rtl="0">
              <a:lnSpc>
                <a:spcPct val="90000"/>
              </a:lnSpc>
              <a:spcBef>
                <a:spcPts val="0"/>
              </a:spcBef>
              <a:spcAft>
                <a:spcPts val="0"/>
              </a:spcAft>
              <a:buClr>
                <a:schemeClr val="dk1"/>
              </a:buClr>
              <a:buSzPct val="100000"/>
              <a:buNone/>
            </a:pPr>
            <a:r>
              <a:rPr lang="en-IN" sz="6200" u="sng" dirty="0">
                <a:latin typeface="Times New Roman"/>
                <a:ea typeface="Times New Roman"/>
                <a:cs typeface="Times New Roman"/>
                <a:sym typeface="Times New Roman"/>
              </a:rPr>
              <a:t>PRESENTED BY</a:t>
            </a:r>
            <a:r>
              <a:rPr lang="en-IN" sz="3200" dirty="0">
                <a:latin typeface="Times New Roman"/>
                <a:ea typeface="Times New Roman"/>
                <a:cs typeface="Times New Roman"/>
                <a:sym typeface="Times New Roman"/>
              </a:rPr>
              <a:t>:</a:t>
            </a:r>
            <a:endParaRPr dirty="0"/>
          </a:p>
          <a:p>
            <a:pPr marL="0" lvl="0" indent="0" algn="l" rtl="0">
              <a:lnSpc>
                <a:spcPct val="90000"/>
              </a:lnSpc>
              <a:spcBef>
                <a:spcPts val="1000"/>
              </a:spcBef>
              <a:spcAft>
                <a:spcPts val="0"/>
              </a:spcAft>
              <a:buClr>
                <a:schemeClr val="dk1"/>
              </a:buClr>
              <a:buSzPct val="100000"/>
              <a:buNone/>
            </a:pPr>
            <a:r>
              <a:rPr lang="en-IN" sz="5500" b="0" i="1" dirty="0">
                <a:latin typeface="Times New Roman"/>
                <a:ea typeface="Times New Roman"/>
                <a:cs typeface="Times New Roman"/>
                <a:sym typeface="Times New Roman"/>
              </a:rPr>
              <a:t>Sai </a:t>
            </a:r>
            <a:r>
              <a:rPr lang="en-IN" sz="5500" b="0" i="1" dirty="0" err="1">
                <a:latin typeface="Times New Roman"/>
                <a:ea typeface="Times New Roman"/>
                <a:cs typeface="Times New Roman"/>
                <a:sym typeface="Times New Roman"/>
              </a:rPr>
              <a:t>Praneeth</a:t>
            </a:r>
            <a:r>
              <a:rPr lang="en-IN" sz="5500" b="0" i="1" dirty="0">
                <a:latin typeface="Times New Roman"/>
                <a:ea typeface="Times New Roman"/>
                <a:cs typeface="Times New Roman"/>
                <a:sym typeface="Times New Roman"/>
              </a:rPr>
              <a:t>     711956</a:t>
            </a:r>
            <a:endParaRPr dirty="0"/>
          </a:p>
          <a:p>
            <a:pPr marL="0" lvl="0" indent="0" algn="l" rtl="0">
              <a:lnSpc>
                <a:spcPct val="90000"/>
              </a:lnSpc>
              <a:spcBef>
                <a:spcPts val="1000"/>
              </a:spcBef>
              <a:spcAft>
                <a:spcPts val="0"/>
              </a:spcAft>
              <a:buClr>
                <a:schemeClr val="dk1"/>
              </a:buClr>
              <a:buSzPct val="100000"/>
              <a:buNone/>
            </a:pPr>
            <a:r>
              <a:rPr lang="en-IN" sz="5500" b="0" i="1" dirty="0" err="1">
                <a:latin typeface="Times New Roman"/>
                <a:ea typeface="Times New Roman"/>
                <a:cs typeface="Times New Roman"/>
                <a:sym typeface="Times New Roman"/>
              </a:rPr>
              <a:t>Srikar</a:t>
            </a:r>
            <a:r>
              <a:rPr lang="en-IN" sz="5500" b="0" i="1" dirty="0">
                <a:latin typeface="Times New Roman"/>
                <a:ea typeface="Times New Roman"/>
                <a:cs typeface="Times New Roman"/>
                <a:sym typeface="Times New Roman"/>
              </a:rPr>
              <a:t>                711928</a:t>
            </a:r>
            <a:endParaRPr dirty="0"/>
          </a:p>
          <a:p>
            <a:pPr marL="0" lvl="0" indent="0" algn="l" rtl="0">
              <a:lnSpc>
                <a:spcPct val="90000"/>
              </a:lnSpc>
              <a:spcBef>
                <a:spcPts val="1000"/>
              </a:spcBef>
              <a:spcAft>
                <a:spcPts val="0"/>
              </a:spcAft>
              <a:buClr>
                <a:schemeClr val="dk1"/>
              </a:buClr>
              <a:buSzPct val="100000"/>
              <a:buNone/>
            </a:pPr>
            <a:r>
              <a:rPr lang="en-IN" sz="5500" b="0" i="1" dirty="0">
                <a:latin typeface="Times New Roman"/>
                <a:ea typeface="Times New Roman"/>
                <a:cs typeface="Times New Roman"/>
                <a:sym typeface="Times New Roman"/>
              </a:rPr>
              <a:t>Sai Ganesh       711919</a:t>
            </a:r>
            <a:endParaRPr dirty="0"/>
          </a:p>
          <a:p>
            <a:pPr marL="0" lvl="0" indent="0" algn="l" rtl="0">
              <a:lnSpc>
                <a:spcPct val="90000"/>
              </a:lnSpc>
              <a:spcBef>
                <a:spcPts val="1000"/>
              </a:spcBef>
              <a:spcAft>
                <a:spcPts val="0"/>
              </a:spcAft>
              <a:buClr>
                <a:schemeClr val="dk1"/>
              </a:buClr>
              <a:buSzPct val="100000"/>
              <a:buNone/>
            </a:pPr>
            <a:r>
              <a:rPr lang="en-IN" sz="5500" b="0" i="1" dirty="0" err="1">
                <a:latin typeface="Times New Roman"/>
                <a:ea typeface="Times New Roman"/>
                <a:cs typeface="Times New Roman"/>
                <a:sym typeface="Times New Roman"/>
              </a:rPr>
              <a:t>Yuvaraj</a:t>
            </a:r>
            <a:r>
              <a:rPr lang="en-IN" sz="5500" b="0" i="1" dirty="0">
                <a:latin typeface="Times New Roman"/>
                <a:ea typeface="Times New Roman"/>
                <a:cs typeface="Times New Roman"/>
                <a:sym typeface="Times New Roman"/>
              </a:rPr>
              <a:t>            711961</a:t>
            </a:r>
            <a:endParaRPr dirty="0"/>
          </a:p>
        </p:txBody>
      </p:sp>
      <p:sp>
        <p:nvSpPr>
          <p:cNvPr id="90" name="Google Shape;90;p13"/>
          <p:cNvSpPr txBox="1">
            <a:spLocks noGrp="1"/>
          </p:cNvSpPr>
          <p:nvPr>
            <p:ph type="body" idx="3"/>
          </p:nvPr>
        </p:nvSpPr>
        <p:spPr>
          <a:xfrm>
            <a:off x="8229600" y="2435966"/>
            <a:ext cx="3513900" cy="1411500"/>
          </a:xfrm>
          <a:prstGeom prst="rect">
            <a:avLst/>
          </a:prstGeom>
          <a:noFill/>
          <a:ln>
            <a:noFill/>
          </a:ln>
        </p:spPr>
        <p:txBody>
          <a:bodyPr spcFirstLastPara="1" wrap="square" lIns="91425" tIns="45700" rIns="91425" bIns="45700" anchor="b" anchorCtr="0">
            <a:normAutofit fontScale="25000" lnSpcReduction="20000"/>
          </a:bodyPr>
          <a:lstStyle/>
          <a:p>
            <a:pPr marL="0" lvl="0" indent="0" algn="l" rtl="0">
              <a:lnSpc>
                <a:spcPct val="90000"/>
              </a:lnSpc>
              <a:spcBef>
                <a:spcPts val="0"/>
              </a:spcBef>
              <a:spcAft>
                <a:spcPts val="0"/>
              </a:spcAft>
              <a:buClr>
                <a:srgbClr val="000000"/>
              </a:buClr>
              <a:buSzPct val="100000"/>
              <a:buNone/>
            </a:pPr>
            <a:r>
              <a:rPr lang="en-IN" sz="6200" i="0" u="sng" strike="noStrike">
                <a:solidFill>
                  <a:srgbClr val="000000"/>
                </a:solidFill>
                <a:latin typeface="Times New Roman"/>
                <a:ea typeface="Times New Roman"/>
                <a:cs typeface="Times New Roman"/>
                <a:sym typeface="Times New Roman"/>
              </a:rPr>
              <a:t>SUPERVISOR</a:t>
            </a:r>
            <a:endParaRPr u="sng"/>
          </a:p>
          <a:p>
            <a:pPr marL="0" lvl="0" indent="0" algn="l" rtl="0">
              <a:lnSpc>
                <a:spcPct val="90000"/>
              </a:lnSpc>
              <a:spcBef>
                <a:spcPts val="0"/>
              </a:spcBef>
              <a:spcAft>
                <a:spcPts val="0"/>
              </a:spcAft>
              <a:buClr>
                <a:schemeClr val="dk1"/>
              </a:buClr>
              <a:buSzPct val="100000"/>
              <a:buNone/>
            </a:pPr>
            <a:endParaRPr sz="260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2600" i="0"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3200" b="0" i="1">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00000"/>
              <a:buNone/>
            </a:pPr>
            <a:r>
              <a:rPr lang="en-IN" sz="7200" i="1" u="none" strike="noStrike">
                <a:solidFill>
                  <a:srgbClr val="000000"/>
                </a:solidFill>
                <a:latin typeface="Times New Roman"/>
                <a:ea typeface="Times New Roman"/>
                <a:cs typeface="Times New Roman"/>
                <a:sym typeface="Times New Roman"/>
              </a:rPr>
              <a:t>Dr. Santhosh kumar</a:t>
            </a:r>
            <a:endParaRPr sz="7200" i="1"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ct val="100000"/>
              <a:buNone/>
            </a:pPr>
            <a:endParaRPr sz="7200" b="0" i="1" u="none" strike="noStrike">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38461"/>
              <a:buNone/>
            </a:pPr>
            <a:r>
              <a:rPr lang="en-IN" sz="5200">
                <a:solidFill>
                  <a:srgbClr val="000000"/>
                </a:solidFill>
                <a:latin typeface="Times New Roman"/>
                <a:ea typeface="Times New Roman"/>
                <a:cs typeface="Times New Roman"/>
                <a:sym typeface="Times New Roman"/>
              </a:rPr>
              <a:t>Associate Dean,</a:t>
            </a:r>
            <a:endParaRPr sz="520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ct val="138461"/>
              <a:buNone/>
            </a:pPr>
            <a:r>
              <a:rPr lang="en-IN" sz="5200" u="none" strike="noStrike">
                <a:solidFill>
                  <a:srgbClr val="000000"/>
                </a:solidFill>
                <a:latin typeface="Times New Roman"/>
                <a:ea typeface="Times New Roman"/>
                <a:cs typeface="Times New Roman"/>
                <a:sym typeface="Times New Roman"/>
              </a:rPr>
              <a:t>Dept. of Mechanical Engineering</a:t>
            </a:r>
            <a:endParaRPr sz="52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br>
              <a:rPr lang="en-IN"/>
            </a:br>
            <a:endParaRPr/>
          </a:p>
        </p:txBody>
      </p:sp>
      <p:sp>
        <p:nvSpPr>
          <p:cNvPr id="91" name="Google Shape;91;p13"/>
          <p:cNvSpPr txBox="1">
            <a:spLocks noGrp="1"/>
          </p:cNvSpPr>
          <p:nvPr>
            <p:ph type="sldNum" idx="12"/>
          </p:nvPr>
        </p:nvSpPr>
        <p:spPr>
          <a:xfrm>
            <a:off x="8610600" y="6356350"/>
            <a:ext cx="268179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800" b="1"/>
              <a:t>1</a:t>
            </a:fld>
            <a:endParaRPr sz="1800" b="1"/>
          </a:p>
        </p:txBody>
      </p:sp>
      <p:pic>
        <p:nvPicPr>
          <p:cNvPr id="92" name="Google Shape;92;p13"/>
          <p:cNvPicPr preferRelativeResize="0"/>
          <p:nvPr/>
        </p:nvPicPr>
        <p:blipFill rotWithShape="1">
          <a:blip r:embed="rId3">
            <a:alphaModFix/>
          </a:blip>
          <a:srcRect/>
          <a:stretch/>
        </p:blipFill>
        <p:spPr>
          <a:xfrm>
            <a:off x="4422660" y="5718033"/>
            <a:ext cx="3133616" cy="784367"/>
          </a:xfrm>
          <a:prstGeom prst="rect">
            <a:avLst/>
          </a:prstGeom>
          <a:noFill/>
          <a:ln>
            <a:noFill/>
          </a:ln>
        </p:spPr>
      </p:pic>
      <p:pic>
        <p:nvPicPr>
          <p:cNvPr id="93" name="Google Shape;93;p13"/>
          <p:cNvPicPr preferRelativeResize="0"/>
          <p:nvPr/>
        </p:nvPicPr>
        <p:blipFill rotWithShape="1">
          <a:blip r:embed="rId4">
            <a:alphaModFix/>
          </a:blip>
          <a:srcRect/>
          <a:stretch/>
        </p:blipFill>
        <p:spPr>
          <a:xfrm>
            <a:off x="5047554" y="2435966"/>
            <a:ext cx="1883827" cy="1798476"/>
          </a:xfrm>
          <a:prstGeom prst="rect">
            <a:avLst/>
          </a:prstGeom>
          <a:noFill/>
          <a:ln>
            <a:noFill/>
          </a:ln>
        </p:spPr>
      </p:pic>
      <p:pic>
        <p:nvPicPr>
          <p:cNvPr id="94" name="Google Shape;94;p13"/>
          <p:cNvPicPr preferRelativeResize="0"/>
          <p:nvPr/>
        </p:nvPicPr>
        <p:blipFill rotWithShape="1">
          <a:blip r:embed="rId5">
            <a:alphaModFix/>
          </a:blip>
          <a:srcRect/>
          <a:stretch/>
        </p:blipFill>
        <p:spPr>
          <a:xfrm>
            <a:off x="1417070" y="4900460"/>
            <a:ext cx="9144793" cy="1481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6306-887A-A3E8-20C7-317FC13177B7}"/>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Objectives: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F1AE4A1-141F-650E-B631-D5554015F9D5}"/>
              </a:ext>
            </a:extLst>
          </p:cNvPr>
          <p:cNvSpPr>
            <a:spLocks noGrp="1"/>
          </p:cNvSpPr>
          <p:nvPr>
            <p:ph type="body" idx="1"/>
          </p:nvPr>
        </p:nvSpPr>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We are trying to compare the thermal properties variations for different nanofluids used in triangular duct.</a:t>
            </a:r>
          </a:p>
          <a:p>
            <a:pPr algn="just">
              <a:lnSpc>
                <a:spcPct val="100000"/>
              </a:lnSpc>
            </a:pPr>
            <a:r>
              <a:rPr lang="en-US" sz="2400" dirty="0">
                <a:latin typeface="Times New Roman" panose="02020603050405020304" pitchFamily="18" charset="0"/>
                <a:cs typeface="Times New Roman" panose="02020603050405020304" pitchFamily="18" charset="0"/>
              </a:rPr>
              <a:t>Observing how thermo-physical and thermal properties of nanofluids are varying with volume concentrations.</a:t>
            </a:r>
          </a:p>
          <a:p>
            <a:pPr algn="just">
              <a:lnSpc>
                <a:spcPct val="100000"/>
              </a:lnSpc>
            </a:pPr>
            <a:r>
              <a:rPr lang="en-US" sz="2400" dirty="0">
                <a:latin typeface="Times New Roman" panose="02020603050405020304" pitchFamily="18" charset="0"/>
                <a:cs typeface="Times New Roman" panose="02020603050405020304" pitchFamily="18" charset="0"/>
              </a:rPr>
              <a:t>Trying to find optimal nanofluid for enhanced heat transfer.</a:t>
            </a:r>
          </a:p>
          <a:p>
            <a:pPr algn="just">
              <a:lnSpc>
                <a:spcPct val="100000"/>
              </a:lnSpc>
            </a:pPr>
            <a:endParaRPr lang="en-US" sz="2400" dirty="0">
              <a:latin typeface="Times New Roman" panose="02020603050405020304" pitchFamily="18" charset="0"/>
              <a:cs typeface="Times New Roman" panose="02020603050405020304" pitchFamily="18" charset="0"/>
            </a:endParaRP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47EA842-0A35-D4D7-1CB4-AD7709A39F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10</a:t>
            </a:fld>
            <a:endParaRPr lang="en-IN"/>
          </a:p>
        </p:txBody>
      </p:sp>
    </p:spTree>
    <p:extLst>
      <p:ext uri="{BB962C8B-B14F-4D97-AF65-F5344CB8AC3E}">
        <p14:creationId xmlns:p14="http://schemas.microsoft.com/office/powerpoint/2010/main" val="105610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018E4-BD9C-5850-9646-66DA3480FE4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Methodology:</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B7827A6-E5E7-17D1-ECB6-858B55A90EB0}"/>
              </a:ext>
            </a:extLst>
          </p:cNvPr>
          <p:cNvSpPr>
            <a:spLocks noGrp="1"/>
          </p:cNvSpPr>
          <p:nvPr>
            <p:ph type="body" idx="1"/>
          </p:nvPr>
        </p:nvSpPr>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The study has been done on steady state and fully developed regime flow.</a:t>
            </a:r>
          </a:p>
          <a:p>
            <a:pPr algn="just">
              <a:lnSpc>
                <a:spcPct val="100000"/>
              </a:lnSpc>
            </a:pPr>
            <a:r>
              <a:rPr lang="en-US" sz="2400" dirty="0">
                <a:latin typeface="Times New Roman" panose="02020603050405020304" pitchFamily="18" charset="0"/>
                <a:cs typeface="Times New Roman" panose="02020603050405020304" pitchFamily="18" charset="0"/>
              </a:rPr>
              <a:t>The numerical analysis on three dimensional triangular duct model is solved by computational fluid dynamic(CFC) code “Ansys Fluent” for varying volume concentrations, varying Richardson numbers and for different nanofluids.</a:t>
            </a:r>
          </a:p>
          <a:p>
            <a:pPr algn="just">
              <a:lnSpc>
                <a:spcPct val="100000"/>
              </a:lnSpc>
            </a:pPr>
            <a:r>
              <a:rPr lang="en-US" sz="2400" dirty="0">
                <a:latin typeface="Times New Roman" panose="02020603050405020304" pitchFamily="18" charset="0"/>
                <a:cs typeface="Times New Roman" panose="02020603050405020304" pitchFamily="18" charset="0"/>
              </a:rPr>
              <a:t>The flow is steady state, incompressible, laminar flow with constant temperature and we assumed </a:t>
            </a:r>
            <a:r>
              <a:rPr lang="en-US" sz="2400" dirty="0" err="1">
                <a:latin typeface="Times New Roman" panose="02020603050405020304" pitchFamily="18" charset="0"/>
                <a:cs typeface="Times New Roman" panose="02020603050405020304" pitchFamily="18" charset="0"/>
              </a:rPr>
              <a:t>Boussinesq</a:t>
            </a:r>
            <a:r>
              <a:rPr lang="en-US" sz="2400" dirty="0">
                <a:latin typeface="Times New Roman" panose="02020603050405020304" pitchFamily="18" charset="0"/>
                <a:cs typeface="Times New Roman" panose="02020603050405020304" pitchFamily="18" charset="0"/>
              </a:rPr>
              <a:t> approximation.</a:t>
            </a:r>
          </a:p>
          <a:p>
            <a:pPr algn="just">
              <a:lnSpc>
                <a:spcPct val="100000"/>
              </a:lnSpc>
            </a:pPr>
            <a:r>
              <a:rPr lang="en-US" sz="2400" dirty="0">
                <a:latin typeface="Times New Roman" panose="02020603050405020304" pitchFamily="18" charset="0"/>
                <a:cs typeface="Times New Roman" panose="02020603050405020304" pitchFamily="18" charset="0"/>
              </a:rPr>
              <a:t>The single-phase model approach is employed for nanofluids. A second-order upward scheme is employed for energy and momentum equations.</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38F5161-E281-75C1-B833-0CA3090FAC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11</a:t>
            </a:fld>
            <a:endParaRPr lang="en-IN"/>
          </a:p>
        </p:txBody>
      </p:sp>
    </p:spTree>
    <p:extLst>
      <p:ext uri="{BB962C8B-B14F-4D97-AF65-F5344CB8AC3E}">
        <p14:creationId xmlns:p14="http://schemas.microsoft.com/office/powerpoint/2010/main" val="1366246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2D15-E5FC-9C31-6E81-ED960E69DD57}"/>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Methodology:</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41B5A5F-9648-869F-2DEA-82D42E1DA74F}"/>
              </a:ext>
            </a:extLst>
          </p:cNvPr>
          <p:cNvSpPr>
            <a:spLocks noGrp="1"/>
          </p:cNvSpPr>
          <p:nvPr>
            <p:ph type="body" idx="1"/>
          </p:nvPr>
        </p:nvSpPr>
        <p:spPr>
          <a:xfrm>
            <a:off x="838200" y="1834503"/>
            <a:ext cx="10515600" cy="4351338"/>
          </a:xfrm>
        </p:spPr>
        <p:txBody>
          <a:bodyPr/>
          <a:lstStyle/>
          <a:p>
            <a:pPr algn="just">
              <a:lnSpc>
                <a:spcPct val="100000"/>
              </a:lnSpc>
            </a:pPr>
            <a:r>
              <a:rPr lang="en-US" sz="2400" dirty="0">
                <a:latin typeface="Times New Roman" panose="02020603050405020304" pitchFamily="18" charset="0"/>
                <a:cs typeface="Times New Roman" panose="02020603050405020304" pitchFamily="18" charset="0"/>
              </a:rPr>
              <a:t>The ‘SIMPLE’ coupling scheme was employed to couple pressure and velocity.</a:t>
            </a:r>
          </a:p>
          <a:p>
            <a:pPr algn="just">
              <a:lnSpc>
                <a:spcPct val="100000"/>
              </a:lnSpc>
            </a:pPr>
            <a:r>
              <a:rPr lang="en-US" sz="2400" dirty="0">
                <a:latin typeface="Times New Roman" panose="02020603050405020304" pitchFamily="18" charset="0"/>
                <a:cs typeface="Times New Roman" panose="02020603050405020304" pitchFamily="18" charset="0"/>
              </a:rPr>
              <a:t>A convergence criteria of 10^(-4), 10^(-5)and 10^(-8) were assumed for the residuals of continuity, velocity components and energy respectively.</a:t>
            </a:r>
          </a:p>
          <a:p>
            <a:pPr algn="just">
              <a:lnSpc>
                <a:spcPct val="100000"/>
              </a:lnSpc>
            </a:pPr>
            <a:r>
              <a:rPr lang="en-US" sz="2400" dirty="0">
                <a:latin typeface="Times New Roman" panose="02020603050405020304" pitchFamily="18" charset="0"/>
                <a:cs typeface="Times New Roman" panose="02020603050405020304" pitchFamily="18" charset="0"/>
              </a:rPr>
              <a:t>No-slip condition was applied on duct walls, and temperature and density variations are ignored along the duct.</a:t>
            </a:r>
          </a:p>
          <a:p>
            <a:pPr algn="just"/>
            <a:endParaRPr lang="en-US" baseline="30000" dirty="0"/>
          </a:p>
        </p:txBody>
      </p:sp>
      <p:sp>
        <p:nvSpPr>
          <p:cNvPr id="4" name="Slide Number Placeholder 3">
            <a:extLst>
              <a:ext uri="{FF2B5EF4-FFF2-40B4-BE49-F238E27FC236}">
                <a16:creationId xmlns:a16="http://schemas.microsoft.com/office/drawing/2014/main" id="{DA287561-374A-A303-0828-A27F062344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12</a:t>
            </a:fld>
            <a:endParaRPr lang="en-IN" dirty="0"/>
          </a:p>
        </p:txBody>
      </p:sp>
      <p:graphicFrame>
        <p:nvGraphicFramePr>
          <p:cNvPr id="5" name="Object 4">
            <a:extLst>
              <a:ext uri="{FF2B5EF4-FFF2-40B4-BE49-F238E27FC236}">
                <a16:creationId xmlns:a16="http://schemas.microsoft.com/office/drawing/2014/main" id="{8FFFBDE8-5D77-0EEF-4D0E-4B1115BADDDF}"/>
              </a:ext>
            </a:extLst>
          </p:cNvPr>
          <p:cNvGraphicFramePr>
            <a:graphicFrameLocks noChangeAspect="1"/>
          </p:cNvGraphicFramePr>
          <p:nvPr>
            <p:extLst>
              <p:ext uri="{D42A27DB-BD31-4B8C-83A1-F6EECF244321}">
                <p14:modId xmlns:p14="http://schemas.microsoft.com/office/powerpoint/2010/main" val="2809515656"/>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0" name=""/>
                      <p:cNvPicPr/>
                      <p:nvPr/>
                    </p:nvPicPr>
                    <p:blipFill>
                      <a:blip r:embed="rId3"/>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599902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8407-35D9-2138-F9EB-00BC5DCD4A69}"/>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Numerical Methodology:</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DFD7CCC-52E3-BAA4-5829-ACE2436158CE}"/>
              </a:ext>
            </a:extLst>
          </p:cNvPr>
          <p:cNvSpPr>
            <a:spLocks noGrp="1"/>
          </p:cNvSpPr>
          <p:nvPr>
            <p:ph type="body" idx="1"/>
          </p:nvPr>
        </p:nvSpPr>
        <p:spPr>
          <a:xfrm>
            <a:off x="838200" y="1526547"/>
            <a:ext cx="10515600" cy="4351338"/>
          </a:xfrm>
        </p:spPr>
        <p:txBody>
          <a:bodyPr/>
          <a:lstStyle/>
          <a:p>
            <a:pPr algn="just">
              <a:lnSpc>
                <a:spcPct val="100000"/>
              </a:lnSpc>
            </a:pPr>
            <a:r>
              <a:rPr lang="en-US" sz="2400" dirty="0">
                <a:latin typeface="Times New Roman" panose="02020603050405020304" pitchFamily="18" charset="0"/>
                <a:cs typeface="Times New Roman" panose="02020603050405020304" pitchFamily="18" charset="0"/>
              </a:rPr>
              <a:t>The governing equations of continuity, momentum and energy equations in 3-D form were solved by means of FLUENT code.</a:t>
            </a:r>
          </a:p>
          <a:p>
            <a:pPr marL="114300" indent="0" algn="just">
              <a:lnSpc>
                <a:spcPct val="100000"/>
              </a:lnSpc>
              <a:buNone/>
            </a:pPr>
            <a:endParaRPr lang="en-US" sz="2400" dirty="0">
              <a:latin typeface="Times New Roman" panose="02020603050405020304" pitchFamily="18" charset="0"/>
              <a:cs typeface="Times New Roman" panose="02020603050405020304" pitchFamily="18" charset="0"/>
            </a:endParaRPr>
          </a:p>
          <a:p>
            <a:pPr marL="114300" indent="0" algn="just">
              <a:buNone/>
            </a:pPr>
            <a:endParaRPr lang="en-US" dirty="0"/>
          </a:p>
          <a:p>
            <a:pPr marL="114300" indent="0" algn="just">
              <a:buNone/>
            </a:pPr>
            <a:endParaRPr lang="en-IN" dirty="0"/>
          </a:p>
        </p:txBody>
      </p:sp>
      <p:sp>
        <p:nvSpPr>
          <p:cNvPr id="4" name="Slide Number Placeholder 3">
            <a:extLst>
              <a:ext uri="{FF2B5EF4-FFF2-40B4-BE49-F238E27FC236}">
                <a16:creationId xmlns:a16="http://schemas.microsoft.com/office/drawing/2014/main" id="{46247DA4-8EA4-4A83-6350-92998A103A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13</a:t>
            </a:fld>
            <a:endParaRPr lang="en-IN"/>
          </a:p>
        </p:txBody>
      </p:sp>
      <p:pic>
        <p:nvPicPr>
          <p:cNvPr id="5" name="Picture 4">
            <a:extLst>
              <a:ext uri="{FF2B5EF4-FFF2-40B4-BE49-F238E27FC236}">
                <a16:creationId xmlns:a16="http://schemas.microsoft.com/office/drawing/2014/main" id="{AF295FB9-049E-6EEB-52C1-1EB97B5713E2}"/>
              </a:ext>
            </a:extLst>
          </p:cNvPr>
          <p:cNvPicPr>
            <a:picLocks noChangeAspect="1"/>
          </p:cNvPicPr>
          <p:nvPr/>
        </p:nvPicPr>
        <p:blipFill>
          <a:blip r:embed="rId2"/>
          <a:stretch>
            <a:fillRect/>
          </a:stretch>
        </p:blipFill>
        <p:spPr>
          <a:xfrm>
            <a:off x="3735454" y="2567692"/>
            <a:ext cx="4384758" cy="3093186"/>
          </a:xfrm>
          <a:prstGeom prst="rect">
            <a:avLst/>
          </a:prstGeom>
          <a:noFill/>
          <a:ln cap="flat">
            <a:noFill/>
          </a:ln>
        </p:spPr>
      </p:pic>
      <p:pic>
        <p:nvPicPr>
          <p:cNvPr id="8" name="Picture 6">
            <a:extLst>
              <a:ext uri="{FF2B5EF4-FFF2-40B4-BE49-F238E27FC236}">
                <a16:creationId xmlns:a16="http://schemas.microsoft.com/office/drawing/2014/main" id="{BE327408-5EF1-5B49-97A9-6C3F568B6521}"/>
              </a:ext>
            </a:extLst>
          </p:cNvPr>
          <p:cNvPicPr>
            <a:picLocks noChangeAspect="1"/>
          </p:cNvPicPr>
          <p:nvPr/>
        </p:nvPicPr>
        <p:blipFill>
          <a:blip r:embed="rId3"/>
          <a:stretch>
            <a:fillRect/>
          </a:stretch>
        </p:blipFill>
        <p:spPr>
          <a:xfrm>
            <a:off x="3735454" y="5488320"/>
            <a:ext cx="3729956" cy="868030"/>
          </a:xfrm>
          <a:prstGeom prst="rect">
            <a:avLst/>
          </a:prstGeom>
          <a:noFill/>
          <a:ln cap="flat">
            <a:noFill/>
          </a:ln>
        </p:spPr>
      </p:pic>
      <p:cxnSp>
        <p:nvCxnSpPr>
          <p:cNvPr id="14" name="Straight Arrow Connector 13">
            <a:extLst>
              <a:ext uri="{FF2B5EF4-FFF2-40B4-BE49-F238E27FC236}">
                <a16:creationId xmlns:a16="http://schemas.microsoft.com/office/drawing/2014/main" id="{5FB986B7-FD85-B357-61D2-2AE6400ABE1B}"/>
              </a:ext>
            </a:extLst>
          </p:cNvPr>
          <p:cNvCxnSpPr/>
          <p:nvPr/>
        </p:nvCxnSpPr>
        <p:spPr>
          <a:xfrm>
            <a:off x="5731098" y="2840855"/>
            <a:ext cx="3018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FC7D37-5EF7-CC30-D800-4032496BE336}"/>
              </a:ext>
            </a:extLst>
          </p:cNvPr>
          <p:cNvCxnSpPr>
            <a:stCxn id="8" idx="3"/>
          </p:cNvCxnSpPr>
          <p:nvPr/>
        </p:nvCxnSpPr>
        <p:spPr>
          <a:xfrm>
            <a:off x="7465410" y="5922335"/>
            <a:ext cx="128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ABD74B09-8805-5286-FFA0-7AD581EE22E3}"/>
              </a:ext>
            </a:extLst>
          </p:cNvPr>
          <p:cNvSpPr/>
          <p:nvPr/>
        </p:nvSpPr>
        <p:spPr>
          <a:xfrm>
            <a:off x="8247355" y="3551068"/>
            <a:ext cx="1225118" cy="16246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TextBox 17">
            <a:extLst>
              <a:ext uri="{FF2B5EF4-FFF2-40B4-BE49-F238E27FC236}">
                <a16:creationId xmlns:a16="http://schemas.microsoft.com/office/drawing/2014/main" id="{892A848E-205A-C902-B0B9-C11E53223E5B}"/>
              </a:ext>
            </a:extLst>
          </p:cNvPr>
          <p:cNvSpPr txBox="1"/>
          <p:nvPr/>
        </p:nvSpPr>
        <p:spPr>
          <a:xfrm>
            <a:off x="8904303" y="2663301"/>
            <a:ext cx="2530136" cy="307777"/>
          </a:xfrm>
          <a:prstGeom prst="rect">
            <a:avLst/>
          </a:prstGeom>
          <a:noFill/>
        </p:spPr>
        <p:txBody>
          <a:bodyPr wrap="square" rtlCol="0">
            <a:spAutoFit/>
          </a:bodyPr>
          <a:lstStyle/>
          <a:p>
            <a:r>
              <a:rPr lang="en-IN" dirty="0"/>
              <a:t>Continuity Equation</a:t>
            </a:r>
          </a:p>
        </p:txBody>
      </p:sp>
      <p:sp>
        <p:nvSpPr>
          <p:cNvPr id="19" name="TextBox 18">
            <a:extLst>
              <a:ext uri="{FF2B5EF4-FFF2-40B4-BE49-F238E27FC236}">
                <a16:creationId xmlns:a16="http://schemas.microsoft.com/office/drawing/2014/main" id="{BCB78157-0FF8-8FE6-BC32-DDD07B94F6C9}"/>
              </a:ext>
            </a:extLst>
          </p:cNvPr>
          <p:cNvSpPr txBox="1"/>
          <p:nvPr/>
        </p:nvSpPr>
        <p:spPr>
          <a:xfrm>
            <a:off x="9599616" y="4209486"/>
            <a:ext cx="2530136" cy="307777"/>
          </a:xfrm>
          <a:prstGeom prst="rect">
            <a:avLst/>
          </a:prstGeom>
          <a:noFill/>
        </p:spPr>
        <p:txBody>
          <a:bodyPr wrap="square" rtlCol="0">
            <a:spAutoFit/>
          </a:bodyPr>
          <a:lstStyle/>
          <a:p>
            <a:r>
              <a:rPr lang="en-IN" dirty="0"/>
              <a:t>Momentum Equation</a:t>
            </a:r>
          </a:p>
        </p:txBody>
      </p:sp>
      <p:sp>
        <p:nvSpPr>
          <p:cNvPr id="20" name="TextBox 19">
            <a:extLst>
              <a:ext uri="{FF2B5EF4-FFF2-40B4-BE49-F238E27FC236}">
                <a16:creationId xmlns:a16="http://schemas.microsoft.com/office/drawing/2014/main" id="{4820BD2E-8358-B976-9E11-28AFC2D95197}"/>
              </a:ext>
            </a:extLst>
          </p:cNvPr>
          <p:cNvSpPr txBox="1"/>
          <p:nvPr/>
        </p:nvSpPr>
        <p:spPr>
          <a:xfrm>
            <a:off x="9097596" y="5787448"/>
            <a:ext cx="2530136" cy="307777"/>
          </a:xfrm>
          <a:prstGeom prst="rect">
            <a:avLst/>
          </a:prstGeom>
          <a:noFill/>
        </p:spPr>
        <p:txBody>
          <a:bodyPr wrap="square" rtlCol="0">
            <a:spAutoFit/>
          </a:bodyPr>
          <a:lstStyle/>
          <a:p>
            <a:r>
              <a:rPr lang="en-IN" dirty="0"/>
              <a:t>Energy Equation</a:t>
            </a:r>
          </a:p>
        </p:txBody>
      </p:sp>
    </p:spTree>
    <p:extLst>
      <p:ext uri="{BB962C8B-B14F-4D97-AF65-F5344CB8AC3E}">
        <p14:creationId xmlns:p14="http://schemas.microsoft.com/office/powerpoint/2010/main" val="1231733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CCBF-DE91-52AD-6AE5-57B314F0DDF5}"/>
              </a:ext>
            </a:extLst>
          </p:cNvPr>
          <p:cNvSpPr>
            <a:spLocks noGrp="1"/>
          </p:cNvSpPr>
          <p:nvPr>
            <p:ph type="title"/>
          </p:nvPr>
        </p:nvSpPr>
        <p:spPr/>
        <p:txBody>
          <a:bodyPr/>
          <a:lstStyle/>
          <a:p>
            <a:r>
              <a:rPr lang="en-IN" sz="3200" b="1" dirty="0">
                <a:latin typeface="Times New Roman" panose="02020603050405020304" pitchFamily="18" charset="0"/>
                <a:cs typeface="Times New Roman" panose="02020603050405020304" pitchFamily="18" charset="0"/>
              </a:rPr>
              <a:t>Geometrical description</a:t>
            </a: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BC9DCEA-5017-FCDB-7281-8DF9A97D05E2}"/>
              </a:ext>
            </a:extLst>
          </p:cNvPr>
          <p:cNvSpPr>
            <a:spLocks noGrp="1"/>
          </p:cNvSpPr>
          <p:nvPr>
            <p:ph type="body" idx="1"/>
          </p:nvPr>
        </p:nvSpPr>
        <p:spPr>
          <a:xfrm>
            <a:off x="838200" y="1825625"/>
            <a:ext cx="4763610" cy="4356344"/>
          </a:xfrm>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A three-dimensional duct with an equilateral triangular cross section is investigated as shown in figure-1.</a:t>
            </a:r>
          </a:p>
          <a:p>
            <a:pPr>
              <a:lnSpc>
                <a:spcPct val="100000"/>
              </a:lnSpc>
            </a:pPr>
            <a:r>
              <a:rPr lang="en-US" sz="2400" dirty="0">
                <a:latin typeface="Times New Roman" panose="02020603050405020304" pitchFamily="18" charset="0"/>
                <a:cs typeface="Times New Roman" panose="02020603050405020304" pitchFamily="18" charset="0"/>
              </a:rPr>
              <a:t> According to figure-1, the overall length L is 2.0 m, whereas the internal edge l is 0.017m.The hydraulic diameter, dh = 4A/Ph, is therefore equal to 0.01 m. </a:t>
            </a:r>
          </a:p>
        </p:txBody>
      </p:sp>
      <p:sp>
        <p:nvSpPr>
          <p:cNvPr id="4" name="Slide Number Placeholder 3">
            <a:extLst>
              <a:ext uri="{FF2B5EF4-FFF2-40B4-BE49-F238E27FC236}">
                <a16:creationId xmlns:a16="http://schemas.microsoft.com/office/drawing/2014/main" id="{C1FFAAB6-416D-3449-E5EF-7F84250DD2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14</a:t>
            </a:fld>
            <a:endParaRPr lang="en-IN"/>
          </a:p>
        </p:txBody>
      </p:sp>
      <p:graphicFrame>
        <p:nvGraphicFramePr>
          <p:cNvPr id="5" name="Object 4"/>
          <p:cNvGraphicFramePr>
            <a:graphicFrameLocks noChangeAspect="1"/>
          </p:cNvGraphicFramePr>
          <p:nvPr/>
        </p:nvGraphicFramePr>
        <p:xfrm>
          <a:off x="4394200" y="19177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200" y="19177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a:extLst>
              <a:ext uri="{FF2B5EF4-FFF2-40B4-BE49-F238E27FC236}">
                <a16:creationId xmlns:a16="http://schemas.microsoft.com/office/drawing/2014/main" id="{6EF29E5F-CCD9-C0CC-CB5A-DD4A8D06271C}"/>
              </a:ext>
            </a:extLst>
          </p:cNvPr>
          <p:cNvPicPr>
            <a:picLocks noChangeAspect="1"/>
          </p:cNvPicPr>
          <p:nvPr/>
        </p:nvPicPr>
        <p:blipFill>
          <a:blip r:embed="rId4"/>
          <a:stretch>
            <a:fillRect/>
          </a:stretch>
        </p:blipFill>
        <p:spPr>
          <a:xfrm>
            <a:off x="5689600" y="2116138"/>
            <a:ext cx="6096000" cy="2923623"/>
          </a:xfrm>
          <a:prstGeom prst="rect">
            <a:avLst/>
          </a:prstGeom>
        </p:spPr>
      </p:pic>
      <p:sp>
        <p:nvSpPr>
          <p:cNvPr id="7" name="TextBox 6">
            <a:extLst>
              <a:ext uri="{FF2B5EF4-FFF2-40B4-BE49-F238E27FC236}">
                <a16:creationId xmlns:a16="http://schemas.microsoft.com/office/drawing/2014/main" id="{7BB90F63-8652-9A3C-F5C4-94CE90619BD6}"/>
              </a:ext>
            </a:extLst>
          </p:cNvPr>
          <p:cNvSpPr txBox="1"/>
          <p:nvPr/>
        </p:nvSpPr>
        <p:spPr>
          <a:xfrm>
            <a:off x="6377353" y="5311821"/>
            <a:ext cx="5275385" cy="307777"/>
          </a:xfrm>
          <a:prstGeom prst="rect">
            <a:avLst/>
          </a:prstGeom>
          <a:noFill/>
        </p:spPr>
        <p:txBody>
          <a:bodyPr wrap="square" rtlCol="0">
            <a:spAutoFit/>
          </a:bodyPr>
          <a:lstStyle/>
          <a:p>
            <a:r>
              <a:rPr lang="en-IN" dirty="0"/>
              <a:t>Figure-1: Equilateral triangular duct and its cross-sectional view</a:t>
            </a:r>
          </a:p>
        </p:txBody>
      </p:sp>
    </p:spTree>
    <p:extLst>
      <p:ext uri="{BB962C8B-B14F-4D97-AF65-F5344CB8AC3E}">
        <p14:creationId xmlns:p14="http://schemas.microsoft.com/office/powerpoint/2010/main" val="62953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1C61-F084-8F37-54A8-43C607E1AA3D}"/>
              </a:ext>
            </a:extLst>
          </p:cNvPr>
          <p:cNvSpPr>
            <a:spLocks noGrp="1"/>
          </p:cNvSpPr>
          <p:nvPr>
            <p:ph type="title"/>
          </p:nvPr>
        </p:nvSpPr>
        <p:spPr>
          <a:xfrm>
            <a:off x="838200" y="499964"/>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Boundary Conditions:</a:t>
            </a:r>
          </a:p>
        </p:txBody>
      </p:sp>
      <p:sp>
        <p:nvSpPr>
          <p:cNvPr id="3" name="Text Placeholder 2">
            <a:extLst>
              <a:ext uri="{FF2B5EF4-FFF2-40B4-BE49-F238E27FC236}">
                <a16:creationId xmlns:a16="http://schemas.microsoft.com/office/drawing/2014/main" id="{2CCD902D-0C32-0F53-A219-88904C944475}"/>
              </a:ext>
            </a:extLst>
          </p:cNvPr>
          <p:cNvSpPr>
            <a:spLocks noGrp="1"/>
          </p:cNvSpPr>
          <p:nvPr>
            <p:ph type="body" idx="1"/>
          </p:nvPr>
        </p:nvSpPr>
        <p:spPr/>
        <p:txBody>
          <a:bodyPr>
            <a:normAutofit/>
          </a:bodyPr>
          <a:lstStyle/>
          <a:p>
            <a:pPr marL="114300" indent="0">
              <a:lnSpc>
                <a:spcPct val="100000"/>
              </a:lnSpc>
              <a:buNone/>
            </a:pPr>
            <a:r>
              <a:rPr lang="en-US" sz="2400" dirty="0">
                <a:latin typeface="Times New Roman" panose="02020603050405020304" pitchFamily="18" charset="0"/>
                <a:cs typeface="Times New Roman" panose="02020603050405020304" pitchFamily="18" charset="0"/>
              </a:rPr>
              <a:t>The assigned boundary conditions are the following:</a:t>
            </a:r>
          </a:p>
          <a:p>
            <a:pPr>
              <a:lnSpc>
                <a:spcPct val="100000"/>
              </a:lnSpc>
            </a:pPr>
            <a:r>
              <a:rPr lang="en-US" sz="2400" dirty="0">
                <a:latin typeface="Times New Roman" panose="02020603050405020304" pitchFamily="18" charset="0"/>
                <a:cs typeface="Times New Roman" panose="02020603050405020304" pitchFamily="18" charset="0"/>
              </a:rPr>
              <a:t> inlet section: uniform velocity and temperature profile; </a:t>
            </a:r>
          </a:p>
          <a:p>
            <a:pPr>
              <a:lnSpc>
                <a:spcPct val="100000"/>
              </a:lnSpc>
            </a:pPr>
            <a:r>
              <a:rPr lang="en-US" sz="2400" dirty="0">
                <a:latin typeface="Times New Roman" panose="02020603050405020304" pitchFamily="18" charset="0"/>
                <a:cs typeface="Times New Roman" panose="02020603050405020304" pitchFamily="18" charset="0"/>
              </a:rPr>
              <a:t>outlet section: outflow condition with velocity components and temperature derivatives equal to zero; </a:t>
            </a:r>
          </a:p>
          <a:p>
            <a:pPr>
              <a:lnSpc>
                <a:spcPct val="100000"/>
              </a:lnSpc>
            </a:pPr>
            <a:r>
              <a:rPr lang="en-US" sz="2400" dirty="0">
                <a:latin typeface="Times New Roman" panose="02020603050405020304" pitchFamily="18" charset="0"/>
                <a:cs typeface="Times New Roman" panose="02020603050405020304" pitchFamily="18" charset="0"/>
              </a:rPr>
              <a:t>duct surfaces: velocity components equal to zero(no slip condition) and assigned uniform heat flux.</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E4AC791-C0E6-6F33-1C35-EDADD37580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15</a:t>
            </a:fld>
            <a:endParaRPr lang="en-IN"/>
          </a:p>
        </p:txBody>
      </p:sp>
    </p:spTree>
    <p:extLst>
      <p:ext uri="{BB962C8B-B14F-4D97-AF65-F5344CB8AC3E}">
        <p14:creationId xmlns:p14="http://schemas.microsoft.com/office/powerpoint/2010/main" val="3746617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36FB-A5CF-DD58-5135-268D6C0ED4B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Grid Independent Analysis: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9D7D206-7492-70AA-C6D7-7EC1B391EC88}"/>
              </a:ext>
            </a:extLst>
          </p:cNvPr>
          <p:cNvSpPr>
            <a:spLocks noGrp="1"/>
          </p:cNvSpPr>
          <p:nvPr>
            <p:ph type="body" idx="1"/>
          </p:nvPr>
        </p:nvSpPr>
        <p:spPr/>
        <p:txBody>
          <a:bodyPr>
            <a:normAutofit/>
          </a:bodyPr>
          <a:lstStyle/>
          <a:p>
            <a:pPr>
              <a:lnSpc>
                <a:spcPct val="100000"/>
              </a:lnSpc>
            </a:pPr>
            <a:r>
              <a:rPr lang="en-US" sz="2400" b="0" i="0" dirty="0">
                <a:solidFill>
                  <a:schemeClr val="tx1"/>
                </a:solidFill>
                <a:effectLst/>
                <a:latin typeface="Times New Roman" panose="02020603050405020304" pitchFamily="18" charset="0"/>
                <a:cs typeface="Times New Roman" panose="02020603050405020304" pitchFamily="18" charset="0"/>
              </a:rPr>
              <a:t>The grid independence test is a process used to find the optimal grid condition that has the smallest number of grids without generating a difference in the numerical results based on the evaluation of various grid conditions.</a:t>
            </a:r>
            <a:endParaRPr lang="en-US" sz="2400" dirty="0">
              <a:solidFill>
                <a:schemeClr val="tx1"/>
              </a:solidFill>
              <a:latin typeface="Times New Roman" panose="02020603050405020304" pitchFamily="18" charset="0"/>
              <a:cs typeface="Times New Roman" panose="02020603050405020304" pitchFamily="18" charset="0"/>
            </a:endParaRPr>
          </a:p>
          <a:p>
            <a:pPr>
              <a:lnSpc>
                <a:spcPct val="100000"/>
              </a:lnSpc>
            </a:pPr>
            <a:r>
              <a:rPr lang="en-US" sz="2400" dirty="0">
                <a:solidFill>
                  <a:schemeClr val="tx1"/>
                </a:solidFill>
                <a:latin typeface="Times New Roman" panose="02020603050405020304" pitchFamily="18" charset="0"/>
                <a:cs typeface="Times New Roman" panose="02020603050405020304" pitchFamily="18" charset="0"/>
              </a:rPr>
              <a:t>We had used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31840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60000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111300</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341829</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757614</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1024458</a:t>
            </a:r>
            <a:r>
              <a:rPr lang="en-IN" sz="2400" dirty="0">
                <a:latin typeface="Times New Roman" panose="02020603050405020304" pitchFamily="18" charset="0"/>
                <a:cs typeface="Times New Roman" panose="02020603050405020304" pitchFamily="18"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2296574 nodes for 22260</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44955</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87384</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287712</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662000</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903279</a:t>
            </a:r>
            <a:r>
              <a:rPr lang="en-IN" sz="2400" dirty="0">
                <a:latin typeface="Arial" panose="020B0604020202020204" pitchFamily="34" charset="0"/>
              </a:rPr>
              <a:t>, </a:t>
            </a:r>
            <a:r>
              <a:rPr lang="en-IN" sz="2400" b="0" i="0" u="none" strike="noStrike" dirty="0">
                <a:solidFill>
                  <a:srgbClr val="000000"/>
                </a:solidFill>
                <a:effectLst/>
                <a:latin typeface="Times New Roman" panose="02020603050405020304" pitchFamily="18" charset="0"/>
                <a:cs typeface="Times New Roman" panose="02020603050405020304" pitchFamily="18" charset="0"/>
              </a:rPr>
              <a:t>2088000 number of elements, respectively to accomplish grid-sensitivity test.</a:t>
            </a:r>
          </a:p>
          <a:p>
            <a:pPr>
              <a:lnSpc>
                <a:spcPct val="100000"/>
              </a:lnSpc>
            </a:pPr>
            <a:r>
              <a:rPr lang="en-IN" sz="2400" dirty="0">
                <a:solidFill>
                  <a:srgbClr val="000000"/>
                </a:solidFill>
                <a:latin typeface="Times New Roman" panose="02020603050405020304" pitchFamily="18" charset="0"/>
                <a:cs typeface="Times New Roman" panose="02020603050405020304" pitchFamily="18" charset="0"/>
              </a:rPr>
              <a:t>The respective Nusselt numbers and mesh size is mentioned in table-1.</a:t>
            </a:r>
          </a:p>
          <a:p>
            <a:pPr>
              <a:lnSpc>
                <a:spcPct val="100000"/>
              </a:lnSpc>
            </a:pPr>
            <a:r>
              <a:rPr lang="en-IN" sz="2400" b="0" i="0" u="none" strike="noStrike" dirty="0">
                <a:solidFill>
                  <a:srgbClr val="000000"/>
                </a:solidFill>
                <a:effectLst/>
                <a:latin typeface="Times New Roman" panose="02020603050405020304" pitchFamily="18" charset="0"/>
                <a:cs typeface="Times New Roman" panose="02020603050405020304" pitchFamily="18" charset="0"/>
              </a:rPr>
              <a:t>To accomplish a optimal solution we used 1521856 elements and 1716900 nodes with a</a:t>
            </a:r>
            <a:r>
              <a:rPr lang="en-IN" sz="2400" dirty="0">
                <a:solidFill>
                  <a:srgbClr val="000000"/>
                </a:solidFill>
                <a:latin typeface="Times New Roman" panose="02020603050405020304" pitchFamily="18" charset="0"/>
                <a:cs typeface="Times New Roman" panose="02020603050405020304" pitchFamily="18" charset="0"/>
              </a:rPr>
              <a:t> mesh size of 0.45 mm.</a:t>
            </a:r>
            <a:endParaRPr lang="en-IN" sz="2400" b="0" i="0" u="none" strike="noStrike" dirty="0">
              <a:solidFill>
                <a:srgbClr val="000000"/>
              </a:solidFill>
              <a:effectLst/>
              <a:latin typeface="Times New Roman" panose="02020603050405020304" pitchFamily="18" charset="0"/>
              <a:cs typeface="Times New Roman" panose="02020603050405020304" pitchFamily="18" charset="0"/>
            </a:endParaRPr>
          </a:p>
          <a:p>
            <a:pPr>
              <a:lnSpc>
                <a:spcPct val="100000"/>
              </a:lnSpc>
            </a:pPr>
            <a:endParaRPr lang="en-IN" sz="2400" b="0" i="0" u="none" strike="noStrike" dirty="0">
              <a:effectLst/>
              <a:latin typeface="Arial" panose="020B0604020202020204" pitchFamily="34" charset="0"/>
            </a:endParaRPr>
          </a:p>
          <a:p>
            <a:pPr>
              <a:lnSpc>
                <a:spcPct val="100000"/>
              </a:lnSpc>
            </a:pPr>
            <a:endParaRPr lang="en-IN" sz="2400" b="0" i="0" u="none" strike="noStrike" dirty="0">
              <a:effectLst/>
              <a:latin typeface="Times New Roman" panose="02020603050405020304" pitchFamily="18" charset="0"/>
              <a:cs typeface="Times New Roman" panose="02020603050405020304" pitchFamily="18" charset="0"/>
            </a:endParaRPr>
          </a:p>
          <a:p>
            <a:pPr>
              <a:lnSpc>
                <a:spcPct val="100000"/>
              </a:lnSpc>
            </a:pP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9687D7E-F8AF-E725-2CE2-A83C27A1F2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16</a:t>
            </a:fld>
            <a:endParaRPr lang="en-IN"/>
          </a:p>
        </p:txBody>
      </p:sp>
    </p:spTree>
    <p:extLst>
      <p:ext uri="{BB962C8B-B14F-4D97-AF65-F5344CB8AC3E}">
        <p14:creationId xmlns:p14="http://schemas.microsoft.com/office/powerpoint/2010/main" val="3103351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4744-4600-4273-3ED3-4B74CE8979F7}"/>
              </a:ext>
            </a:extLst>
          </p:cNvPr>
          <p:cNvSpPr>
            <a:spLocks noGrp="1"/>
          </p:cNvSpPr>
          <p:nvPr>
            <p:ph type="title"/>
          </p:nvPr>
        </p:nvSpPr>
        <p:spPr>
          <a:xfrm>
            <a:off x="116840" y="306282"/>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Grid Independent Analysis: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67156DB-2B58-DB04-00A1-BDA1D7BD6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17</a:t>
            </a:fld>
            <a:endParaRPr lang="en-IN"/>
          </a:p>
        </p:txBody>
      </p:sp>
      <p:graphicFrame>
        <p:nvGraphicFramePr>
          <p:cNvPr id="6" name="Table 5">
            <a:extLst>
              <a:ext uri="{FF2B5EF4-FFF2-40B4-BE49-F238E27FC236}">
                <a16:creationId xmlns:a16="http://schemas.microsoft.com/office/drawing/2014/main" id="{CB445A4D-12D3-4F39-E9E9-BA15E351ED7E}"/>
              </a:ext>
            </a:extLst>
          </p:cNvPr>
          <p:cNvGraphicFramePr>
            <a:graphicFrameLocks noGrp="1"/>
          </p:cNvGraphicFramePr>
          <p:nvPr>
            <p:extLst>
              <p:ext uri="{D42A27DB-BD31-4B8C-83A1-F6EECF244321}">
                <p14:modId xmlns:p14="http://schemas.microsoft.com/office/powerpoint/2010/main" val="821734984"/>
              </p:ext>
            </p:extLst>
          </p:nvPr>
        </p:nvGraphicFramePr>
        <p:xfrm>
          <a:off x="471996" y="2032986"/>
          <a:ext cx="6365289" cy="3199290"/>
        </p:xfrm>
        <a:graphic>
          <a:graphicData uri="http://schemas.openxmlformats.org/drawingml/2006/table">
            <a:tbl>
              <a:tblPr>
                <a:tableStyleId>{5C22544A-7EE6-4342-B048-85BDC9FD1C3A}</a:tableStyleId>
              </a:tblPr>
              <a:tblGrid>
                <a:gridCol w="1154097">
                  <a:extLst>
                    <a:ext uri="{9D8B030D-6E8A-4147-A177-3AD203B41FA5}">
                      <a16:colId xmlns:a16="http://schemas.microsoft.com/office/drawing/2014/main" val="3716470729"/>
                    </a:ext>
                  </a:extLst>
                </a:gridCol>
                <a:gridCol w="1447060">
                  <a:extLst>
                    <a:ext uri="{9D8B030D-6E8A-4147-A177-3AD203B41FA5}">
                      <a16:colId xmlns:a16="http://schemas.microsoft.com/office/drawing/2014/main" val="4118732772"/>
                    </a:ext>
                  </a:extLst>
                </a:gridCol>
                <a:gridCol w="1491449">
                  <a:extLst>
                    <a:ext uri="{9D8B030D-6E8A-4147-A177-3AD203B41FA5}">
                      <a16:colId xmlns:a16="http://schemas.microsoft.com/office/drawing/2014/main" val="1849600108"/>
                    </a:ext>
                  </a:extLst>
                </a:gridCol>
                <a:gridCol w="2272683">
                  <a:extLst>
                    <a:ext uri="{9D8B030D-6E8A-4147-A177-3AD203B41FA5}">
                      <a16:colId xmlns:a16="http://schemas.microsoft.com/office/drawing/2014/main" val="1216776490"/>
                    </a:ext>
                  </a:extLst>
                </a:gridCol>
              </a:tblGrid>
              <a:tr h="305170">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M</a:t>
                      </a:r>
                      <a:r>
                        <a:rPr lang="en-IN" sz="1200" b="1" i="0" u="none" strike="noStrike" dirty="0" err="1">
                          <a:solidFill>
                            <a:srgbClr val="000000"/>
                          </a:solidFill>
                          <a:effectLst/>
                          <a:latin typeface="Times New Roman" panose="02020603050405020304" pitchFamily="18" charset="0"/>
                          <a:cs typeface="Times New Roman" panose="02020603050405020304" pitchFamily="18" charset="0"/>
                        </a:rPr>
                        <a:t>esh</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-Size</a:t>
                      </a:r>
                    </a:p>
                  </a:txBody>
                  <a:tcPr marL="7620" marR="7620" marT="7620" marB="0" anchor="b"/>
                </a:tc>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N</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umber of Nodes</a:t>
                      </a: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No of Elements</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549221520"/>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    2.5 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31840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22260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4.144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760374147"/>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    2 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60000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44955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4.053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234603044"/>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1.5mm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111300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87384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4.463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962777039"/>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341829</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287712</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3.616</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9348345"/>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0.75 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757614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662000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3.503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68454215"/>
                  </a:ext>
                </a:extLst>
              </a:tr>
              <a:tr h="423908">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0.65mm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1024458</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903279</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3.505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715359869"/>
                  </a:ext>
                </a:extLst>
              </a:tr>
              <a:tr h="411702">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0.5mm</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2296574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2088000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3.413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185316675"/>
                  </a:ext>
                </a:extLst>
              </a:tr>
            </a:tbl>
          </a:graphicData>
        </a:graphic>
      </p:graphicFrame>
      <p:graphicFrame>
        <p:nvGraphicFramePr>
          <p:cNvPr id="7" name="Chart 6">
            <a:extLst>
              <a:ext uri="{FF2B5EF4-FFF2-40B4-BE49-F238E27FC236}">
                <a16:creationId xmlns:a16="http://schemas.microsoft.com/office/drawing/2014/main" id="{21A36347-C833-1F7A-B47F-BA8916FC8D27}"/>
              </a:ext>
            </a:extLst>
          </p:cNvPr>
          <p:cNvGraphicFramePr>
            <a:graphicFrameLocks/>
          </p:cNvGraphicFramePr>
          <p:nvPr>
            <p:extLst>
              <p:ext uri="{D42A27DB-BD31-4B8C-83A1-F6EECF244321}">
                <p14:modId xmlns:p14="http://schemas.microsoft.com/office/powerpoint/2010/main" val="130559852"/>
              </p:ext>
            </p:extLst>
          </p:nvPr>
        </p:nvGraphicFramePr>
        <p:xfrm>
          <a:off x="7148004" y="2373031"/>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533E2B04-D2A3-CB30-FC17-D241E5C6936E}"/>
              </a:ext>
            </a:extLst>
          </p:cNvPr>
          <p:cNvSpPr txBox="1"/>
          <p:nvPr/>
        </p:nvSpPr>
        <p:spPr>
          <a:xfrm>
            <a:off x="606640" y="5339597"/>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 Nusselt Numbers for different Mesh size taken at 0% volume concentration and Richardson number equal to 0.1</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486E4E2-9995-588D-1F80-CDB6AE88DD6E}"/>
              </a:ext>
            </a:extLst>
          </p:cNvPr>
          <p:cNvSpPr txBox="1"/>
          <p:nvPr/>
        </p:nvSpPr>
        <p:spPr>
          <a:xfrm>
            <a:off x="7026183" y="5339597"/>
            <a:ext cx="5255580"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 Nusselt number vs No of Elements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295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3417-3435-9E2F-2876-01A0DAC83588}"/>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Data Reduction: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D9B35DE-D983-7885-3451-8DA0089F9843}"/>
              </a:ext>
            </a:extLst>
          </p:cNvPr>
          <p:cNvSpPr>
            <a:spLocks noGrp="1"/>
          </p:cNvSpPr>
          <p:nvPr>
            <p:ph type="body" idx="1"/>
          </p:nvPr>
        </p:nvSpPr>
        <p:spPr>
          <a:xfrm>
            <a:off x="838200" y="1494025"/>
            <a:ext cx="10515600" cy="4351338"/>
          </a:xfrm>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The dimensionless parameters of Reynolds number, </a:t>
            </a:r>
            <a:r>
              <a:rPr lang="en-US" sz="2400" dirty="0" err="1">
                <a:latin typeface="Times New Roman" panose="02020603050405020304" pitchFamily="18" charset="0"/>
                <a:cs typeface="Times New Roman" panose="02020603050405020304" pitchFamily="18" charset="0"/>
              </a:rPr>
              <a:t>Grashof</a:t>
            </a:r>
            <a:r>
              <a:rPr lang="en-US" sz="2400" dirty="0">
                <a:latin typeface="Times New Roman" panose="02020603050405020304" pitchFamily="18" charset="0"/>
                <a:cs typeface="Times New Roman" panose="02020603050405020304" pitchFamily="18" charset="0"/>
              </a:rPr>
              <a:t> number, Richardson number, Nusselt number and friction factor are considered for the data reduction and they are expressed by the following relations:</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3656074-C9E0-3794-3FFE-A3E616EF4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18</a:t>
            </a:fld>
            <a:endParaRPr lang="en-IN"/>
          </a:p>
        </p:txBody>
      </p:sp>
      <p:pic>
        <p:nvPicPr>
          <p:cNvPr id="8" name="Picture 7">
            <a:extLst>
              <a:ext uri="{FF2B5EF4-FFF2-40B4-BE49-F238E27FC236}">
                <a16:creationId xmlns:a16="http://schemas.microsoft.com/office/drawing/2014/main" id="{EF121F16-EB23-8979-B203-B133CE7D8181}"/>
              </a:ext>
            </a:extLst>
          </p:cNvPr>
          <p:cNvPicPr>
            <a:picLocks noChangeAspect="1"/>
          </p:cNvPicPr>
          <p:nvPr/>
        </p:nvPicPr>
        <p:blipFill>
          <a:blip r:embed="rId2"/>
          <a:stretch>
            <a:fillRect/>
          </a:stretch>
        </p:blipFill>
        <p:spPr>
          <a:xfrm>
            <a:off x="4651609" y="2835642"/>
            <a:ext cx="1917866" cy="3009721"/>
          </a:xfrm>
          <a:prstGeom prst="rect">
            <a:avLst/>
          </a:prstGeom>
        </p:spPr>
      </p:pic>
      <p:sp>
        <p:nvSpPr>
          <p:cNvPr id="9" name="TextBox 8">
            <a:extLst>
              <a:ext uri="{FF2B5EF4-FFF2-40B4-BE49-F238E27FC236}">
                <a16:creationId xmlns:a16="http://schemas.microsoft.com/office/drawing/2014/main" id="{6B854315-DBC3-F5A6-DBD8-35EBD8548398}"/>
              </a:ext>
            </a:extLst>
          </p:cNvPr>
          <p:cNvSpPr txBox="1"/>
          <p:nvPr/>
        </p:nvSpPr>
        <p:spPr>
          <a:xfrm>
            <a:off x="1047565" y="5784989"/>
            <a:ext cx="10306235"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Where V is average inlet velocity, q is heat flux, Tw and Tm represents the average surface temperature and bulk fluid temperature, respectively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260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2F9E-D2EC-13CA-4AAC-3C44BDB3655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Material Properties of Particles:</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5DB9F10-E6DC-6E52-3297-667D4AB1486E}"/>
              </a:ext>
            </a:extLst>
          </p:cNvPr>
          <p:cNvSpPr>
            <a:spLocks noGrp="1"/>
          </p:cNvSpPr>
          <p:nvPr>
            <p:ph type="body" idx="1"/>
          </p:nvPr>
        </p:nvSpPr>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Here we are using three nanoparticles infused in base fluid water, those are Aluminum oxide, titanium oxide and silicon oxide. There respective material properties are shown below:</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FA760DC-325E-F86A-E8D4-230DD7F276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p:graphicFrame>
        <p:nvGraphicFramePr>
          <p:cNvPr id="5" name="Table 5">
            <a:extLst>
              <a:ext uri="{FF2B5EF4-FFF2-40B4-BE49-F238E27FC236}">
                <a16:creationId xmlns:a16="http://schemas.microsoft.com/office/drawing/2014/main" id="{1828A7F7-FEBF-CBF9-8818-6F55180235A9}"/>
              </a:ext>
            </a:extLst>
          </p:cNvPr>
          <p:cNvGraphicFramePr>
            <a:graphicFrameLocks noGrp="1"/>
          </p:cNvGraphicFramePr>
          <p:nvPr>
            <p:extLst>
              <p:ext uri="{D42A27DB-BD31-4B8C-83A1-F6EECF244321}">
                <p14:modId xmlns:p14="http://schemas.microsoft.com/office/powerpoint/2010/main" val="915688492"/>
              </p:ext>
            </p:extLst>
          </p:nvPr>
        </p:nvGraphicFramePr>
        <p:xfrm>
          <a:off x="1092938" y="3772029"/>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a16="http://schemas.microsoft.com/office/drawing/2014/main" val="927085565"/>
                    </a:ext>
                  </a:extLst>
                </a:gridCol>
                <a:gridCol w="1633491">
                  <a:extLst>
                    <a:ext uri="{9D8B030D-6E8A-4147-A177-3AD203B41FA5}">
                      <a16:colId xmlns:a16="http://schemas.microsoft.com/office/drawing/2014/main" val="2368103277"/>
                    </a:ext>
                  </a:extLst>
                </a:gridCol>
                <a:gridCol w="1571348">
                  <a:extLst>
                    <a:ext uri="{9D8B030D-6E8A-4147-A177-3AD203B41FA5}">
                      <a16:colId xmlns:a16="http://schemas.microsoft.com/office/drawing/2014/main" val="4057124842"/>
                    </a:ext>
                  </a:extLst>
                </a:gridCol>
                <a:gridCol w="1846555">
                  <a:extLst>
                    <a:ext uri="{9D8B030D-6E8A-4147-A177-3AD203B41FA5}">
                      <a16:colId xmlns:a16="http://schemas.microsoft.com/office/drawing/2014/main" val="452439683"/>
                    </a:ext>
                  </a:extLst>
                </a:gridCol>
                <a:gridCol w="1660124">
                  <a:extLst>
                    <a:ext uri="{9D8B030D-6E8A-4147-A177-3AD203B41FA5}">
                      <a16:colId xmlns:a16="http://schemas.microsoft.com/office/drawing/2014/main" val="1764677959"/>
                    </a:ext>
                  </a:extLst>
                </a:gridCol>
                <a:gridCol w="2210539">
                  <a:extLst>
                    <a:ext uri="{9D8B030D-6E8A-4147-A177-3AD203B41FA5}">
                      <a16:colId xmlns:a16="http://schemas.microsoft.com/office/drawing/2014/main"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Al</a:t>
                      </a:r>
                      <a:r>
                        <a:rPr lang="en-IN" sz="1400" baseline="-25000" dirty="0">
                          <a:latin typeface="Times New Roman" panose="02020603050405020304" pitchFamily="18" charset="0"/>
                          <a:cs typeface="Times New Roman" panose="02020603050405020304" pitchFamily="18" charset="0"/>
                        </a:rPr>
                        <a:t>2</a:t>
                      </a:r>
                      <a:r>
                        <a:rPr lang="en-IN" sz="1400" dirty="0">
                          <a:latin typeface="Times New Roman" panose="02020603050405020304" pitchFamily="18" charset="0"/>
                          <a:cs typeface="Times New Roman" panose="02020603050405020304" pitchFamily="18" charset="0"/>
                        </a:rPr>
                        <a:t>O</a:t>
                      </a:r>
                      <a:r>
                        <a:rPr lang="en-IN" sz="1400" baseline="-25000" dirty="0">
                          <a:latin typeface="Times New Roman" panose="02020603050405020304" pitchFamily="18" charset="0"/>
                          <a:cs typeface="Times New Roman" panose="02020603050405020304" pitchFamily="18" charset="0"/>
                        </a:rPr>
                        <a:t>3</a:t>
                      </a:r>
                      <a:endParaRPr lang="en-IN" dirty="0"/>
                    </a:p>
                  </a:txBody>
                  <a:tcPr/>
                </a:tc>
                <a:tc>
                  <a:txBody>
                    <a:bodyPr/>
                    <a:lstStyle/>
                    <a:p>
                      <a:pPr algn="ctr"/>
                      <a:r>
                        <a:rPr lang="en-US" dirty="0"/>
                        <a:t>3880</a:t>
                      </a:r>
                      <a:endParaRPr lang="en-IN" dirty="0"/>
                    </a:p>
                  </a:txBody>
                  <a:tcPr/>
                </a:tc>
                <a:tc>
                  <a:txBody>
                    <a:bodyPr/>
                    <a:lstStyle/>
                    <a:p>
                      <a:pPr algn="ctr"/>
                      <a:r>
                        <a:rPr lang="en-US" dirty="0"/>
                        <a:t>773</a:t>
                      </a:r>
                      <a:endParaRPr lang="en-IN" dirty="0"/>
                    </a:p>
                  </a:txBody>
                  <a:tcPr/>
                </a:tc>
                <a:tc>
                  <a:txBody>
                    <a:bodyPr/>
                    <a:lstStyle/>
                    <a:p>
                      <a:pPr algn="ctr"/>
                      <a:r>
                        <a:rPr lang="en-US" dirty="0"/>
                        <a:t>//</a:t>
                      </a:r>
                      <a:endParaRPr lang="en-IN" dirty="0"/>
                    </a:p>
                  </a:txBody>
                  <a:tcPr/>
                </a:tc>
                <a:tc>
                  <a:txBody>
                    <a:bodyPr/>
                    <a:lstStyle/>
                    <a:p>
                      <a:pPr algn="ctr"/>
                      <a:r>
                        <a:rPr lang="en-US" dirty="0"/>
                        <a:t>//</a:t>
                      </a:r>
                      <a:endParaRPr lang="en-IN" dirty="0"/>
                    </a:p>
                  </a:txBody>
                  <a:tcPr/>
                </a:tc>
                <a:tc>
                  <a:txBody>
                    <a:bodyPr/>
                    <a:lstStyle/>
                    <a:p>
                      <a:pPr algn="ctr"/>
                      <a:r>
                        <a:rPr lang="en-US" dirty="0"/>
                        <a:t>36</a:t>
                      </a:r>
                      <a:endParaRPr lang="en-IN" dirty="0"/>
                    </a:p>
                  </a:txBody>
                  <a:tcPr/>
                </a:tc>
                <a:extLst>
                  <a:ext uri="{0D108BD9-81ED-4DB2-BD59-A6C34878D82A}">
                    <a16:rowId xmlns:a16="http://schemas.microsoft.com/office/drawing/2014/main"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val="2500549046"/>
                  </a:ext>
                </a:extLst>
              </a:tr>
            </a:tbl>
          </a:graphicData>
        </a:graphic>
      </p:graphicFrame>
      <p:sp>
        <p:nvSpPr>
          <p:cNvPr id="6" name="TextBox 5">
            <a:extLst>
              <a:ext uri="{FF2B5EF4-FFF2-40B4-BE49-F238E27FC236}">
                <a16:creationId xmlns:a16="http://schemas.microsoft.com/office/drawing/2014/main" id="{E9F040E9-A616-7A56-2A06-79973DAF9257}"/>
              </a:ext>
            </a:extLst>
          </p:cNvPr>
          <p:cNvSpPr txBox="1"/>
          <p:nvPr/>
        </p:nvSpPr>
        <p:spPr>
          <a:xfrm>
            <a:off x="3674616" y="5478918"/>
            <a:ext cx="4935984" cy="307777"/>
          </a:xfrm>
          <a:prstGeom prst="rect">
            <a:avLst/>
          </a:prstGeom>
          <a:noFill/>
        </p:spPr>
        <p:txBody>
          <a:bodyPr wrap="square" rtlCol="0">
            <a:spAutoFit/>
          </a:bodyPr>
          <a:lstStyle/>
          <a:p>
            <a:r>
              <a:rPr lang="en-US" dirty="0"/>
              <a:t>Table-2: Aluminum oxide Material properties at T=293 K.</a:t>
            </a:r>
            <a:endParaRPr lang="en-IN" dirty="0"/>
          </a:p>
        </p:txBody>
      </p:sp>
    </p:spTree>
    <p:extLst>
      <p:ext uri="{BB962C8B-B14F-4D97-AF65-F5344CB8AC3E}">
        <p14:creationId xmlns:p14="http://schemas.microsoft.com/office/powerpoint/2010/main" val="3954549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52F4-C7B0-32B8-EB3F-BF03048A9EF2}"/>
              </a:ext>
            </a:extLst>
          </p:cNvPr>
          <p:cNvSpPr>
            <a:spLocks noGrp="1"/>
          </p:cNvSpPr>
          <p:nvPr>
            <p:ph type="title"/>
          </p:nvPr>
        </p:nvSpPr>
        <p:spPr>
          <a:xfrm>
            <a:off x="838200" y="622578"/>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Introduction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3728CBC-272A-837B-B094-232D143F8AC5}"/>
              </a:ext>
            </a:extLst>
          </p:cNvPr>
          <p:cNvSpPr>
            <a:spLocks noGrp="1"/>
          </p:cNvSpPr>
          <p:nvPr>
            <p:ph type="body" idx="1"/>
          </p:nvPr>
        </p:nvSpPr>
        <p:spPr>
          <a:xfrm>
            <a:off x="838200" y="1825624"/>
            <a:ext cx="10515600" cy="4530725"/>
          </a:xfrm>
        </p:spPr>
        <p:txBody>
          <a:bodyPr>
            <a:normAutofit/>
          </a:bodyPr>
          <a:lstStyle/>
          <a:p>
            <a:pPr algn="just">
              <a:lnSpc>
                <a:spcPct val="100000"/>
              </a:lnSpc>
            </a:pPr>
            <a:r>
              <a:rPr lang="en-IN" sz="2400" dirty="0">
                <a:latin typeface="Times New Roman" panose="02020603050405020304" pitchFamily="18" charset="0"/>
                <a:cs typeface="Times New Roman" panose="02020603050405020304" pitchFamily="18" charset="0"/>
              </a:rPr>
              <a:t>Heat Transfer rate is an important criteria for proper functioning of machinery in industrial and research applications.</a:t>
            </a:r>
            <a:r>
              <a:rPr lang="en-US" sz="2400" dirty="0">
                <a:latin typeface="Times New Roman" panose="02020603050405020304" pitchFamily="18" charset="0"/>
                <a:cs typeface="Times New Roman" panose="02020603050405020304" pitchFamily="18" charset="0"/>
              </a:rPr>
              <a:t> </a:t>
            </a:r>
          </a:p>
          <a:p>
            <a:pPr algn="just">
              <a:lnSpc>
                <a:spcPct val="100000"/>
              </a:lnSpc>
            </a:pPr>
            <a:r>
              <a:rPr lang="en-US" sz="2400" dirty="0">
                <a:latin typeface="Times New Roman" panose="02020603050405020304" pitchFamily="18" charset="0"/>
                <a:cs typeface="Times New Roman" panose="02020603050405020304" pitchFamily="18" charset="0"/>
              </a:rPr>
              <a:t>Heat transfer enhancement technology plays a very important role in designing heating and cooling equipment. </a:t>
            </a:r>
            <a:endParaRPr lang="en-IN" sz="2400" dirty="0">
              <a:latin typeface="Times New Roman" panose="02020603050405020304" pitchFamily="18" charset="0"/>
              <a:cs typeface="Times New Roman" panose="02020603050405020304" pitchFamily="18" charset="0"/>
            </a:endParaRPr>
          </a:p>
          <a:p>
            <a:pPr algn="just">
              <a:lnSpc>
                <a:spcPct val="100000"/>
              </a:lnSpc>
            </a:pPr>
            <a:r>
              <a:rPr lang="en-IN" sz="2400" dirty="0">
                <a:latin typeface="Times New Roman" panose="02020603050405020304" pitchFamily="18" charset="0"/>
                <a:cs typeface="Times New Roman" panose="02020603050405020304" pitchFamily="18" charset="0"/>
              </a:rPr>
              <a:t>In order to increase the transfer of heat these thermal devices implement circular or non circular ducts filled fluid for convective heat transfer.</a:t>
            </a:r>
          </a:p>
          <a:p>
            <a:pPr algn="just">
              <a:lnSpc>
                <a:spcPct val="100000"/>
              </a:lnSpc>
            </a:pPr>
            <a:r>
              <a:rPr lang="en-IN" sz="2400" dirty="0">
                <a:latin typeface="Times New Roman" panose="02020603050405020304" pitchFamily="18" charset="0"/>
                <a:cs typeface="Times New Roman" panose="02020603050405020304" pitchFamily="18" charset="0"/>
              </a:rPr>
              <a:t>The performance of these ducts can be increased in two different ways. </a:t>
            </a:r>
          </a:p>
          <a:p>
            <a:pPr algn="just">
              <a:lnSpc>
                <a:spcPct val="100000"/>
              </a:lnSpc>
            </a:pPr>
            <a:r>
              <a:rPr lang="en-IN" sz="2400" dirty="0">
                <a:latin typeface="Times New Roman" panose="02020603050405020304" pitchFamily="18" charset="0"/>
                <a:cs typeface="Times New Roman" panose="02020603050405020304" pitchFamily="18" charset="0"/>
              </a:rPr>
              <a:t>One of them is by changing surface shape or surface area. And another way is by using a nano particle infused  working fluid in ducts.</a:t>
            </a:r>
          </a:p>
          <a:p>
            <a:pPr algn="just">
              <a:lnSpc>
                <a:spcPct val="100000"/>
              </a:lnSpc>
              <a:buNone/>
            </a:pPr>
            <a:r>
              <a:rPr lang="en-IN" sz="2400" dirty="0">
                <a:latin typeface="Times New Roman" panose="02020603050405020304" pitchFamily="18" charset="0"/>
                <a:cs typeface="Times New Roman" panose="02020603050405020304" pitchFamily="18" charset="0"/>
              </a:rPr>
              <a:t> </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0FFDEE4-7B06-6829-03E2-CC3198BE61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a:t>
            </a:fld>
            <a:endParaRPr lang="en-IN"/>
          </a:p>
        </p:txBody>
      </p:sp>
    </p:spTree>
    <p:extLst>
      <p:ext uri="{BB962C8B-B14F-4D97-AF65-F5344CB8AC3E}">
        <p14:creationId xmlns:p14="http://schemas.microsoft.com/office/powerpoint/2010/main" val="3812605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5165-E5B8-5E51-1BD8-7EF5BCD3C59C}"/>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Material Properties of Particles:</a:t>
            </a:r>
            <a:endParaRPr lang="en-IN" sz="3200" dirty="0"/>
          </a:p>
        </p:txBody>
      </p:sp>
      <p:sp>
        <p:nvSpPr>
          <p:cNvPr id="4" name="Slide Number Placeholder 3">
            <a:extLst>
              <a:ext uri="{FF2B5EF4-FFF2-40B4-BE49-F238E27FC236}">
                <a16:creationId xmlns:a16="http://schemas.microsoft.com/office/drawing/2014/main" id="{05E92FD7-3DBC-B00B-069B-EB86E3F682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20</a:t>
            </a:fld>
            <a:endParaRPr lang="en-IN"/>
          </a:p>
        </p:txBody>
      </p:sp>
      <p:graphicFrame>
        <p:nvGraphicFramePr>
          <p:cNvPr id="5" name="Table 5">
            <a:extLst>
              <a:ext uri="{FF2B5EF4-FFF2-40B4-BE49-F238E27FC236}">
                <a16:creationId xmlns:a16="http://schemas.microsoft.com/office/drawing/2014/main" id="{79801FFD-4E0A-56F5-7908-40DBC325BEBB}"/>
              </a:ext>
            </a:extLst>
          </p:cNvPr>
          <p:cNvGraphicFramePr>
            <a:graphicFrameLocks noGrp="1"/>
          </p:cNvGraphicFramePr>
          <p:nvPr>
            <p:extLst>
              <p:ext uri="{D42A27DB-BD31-4B8C-83A1-F6EECF244321}">
                <p14:modId xmlns:p14="http://schemas.microsoft.com/office/powerpoint/2010/main" val="2998633992"/>
              </p:ext>
            </p:extLst>
          </p:nvPr>
        </p:nvGraphicFramePr>
        <p:xfrm>
          <a:off x="838200" y="1805943"/>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a16="http://schemas.microsoft.com/office/drawing/2014/main" val="927085565"/>
                    </a:ext>
                  </a:extLst>
                </a:gridCol>
                <a:gridCol w="1633491">
                  <a:extLst>
                    <a:ext uri="{9D8B030D-6E8A-4147-A177-3AD203B41FA5}">
                      <a16:colId xmlns:a16="http://schemas.microsoft.com/office/drawing/2014/main" val="2368103277"/>
                    </a:ext>
                  </a:extLst>
                </a:gridCol>
                <a:gridCol w="1571348">
                  <a:extLst>
                    <a:ext uri="{9D8B030D-6E8A-4147-A177-3AD203B41FA5}">
                      <a16:colId xmlns:a16="http://schemas.microsoft.com/office/drawing/2014/main" val="4057124842"/>
                    </a:ext>
                  </a:extLst>
                </a:gridCol>
                <a:gridCol w="1846555">
                  <a:extLst>
                    <a:ext uri="{9D8B030D-6E8A-4147-A177-3AD203B41FA5}">
                      <a16:colId xmlns:a16="http://schemas.microsoft.com/office/drawing/2014/main" val="452439683"/>
                    </a:ext>
                  </a:extLst>
                </a:gridCol>
                <a:gridCol w="1660124">
                  <a:extLst>
                    <a:ext uri="{9D8B030D-6E8A-4147-A177-3AD203B41FA5}">
                      <a16:colId xmlns:a16="http://schemas.microsoft.com/office/drawing/2014/main" val="1764677959"/>
                    </a:ext>
                  </a:extLst>
                </a:gridCol>
                <a:gridCol w="2210539">
                  <a:extLst>
                    <a:ext uri="{9D8B030D-6E8A-4147-A177-3AD203B41FA5}">
                      <a16:colId xmlns:a16="http://schemas.microsoft.com/office/drawing/2014/main"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TiO</a:t>
                      </a:r>
                      <a:r>
                        <a:rPr lang="en-IN" sz="1400" baseline="-25000" dirty="0">
                          <a:latin typeface="Times New Roman" panose="02020603050405020304" pitchFamily="18" charset="0"/>
                          <a:cs typeface="Times New Roman" panose="02020603050405020304" pitchFamily="18" charset="0"/>
                        </a:rPr>
                        <a:t>2</a:t>
                      </a:r>
                      <a:endParaRPr lang="en-IN" dirty="0"/>
                    </a:p>
                  </a:txBody>
                  <a:tcPr/>
                </a:tc>
                <a:tc>
                  <a:txBody>
                    <a:bodyPr/>
                    <a:lstStyle/>
                    <a:p>
                      <a:pPr algn="ctr"/>
                      <a:r>
                        <a:rPr lang="en-US" dirty="0"/>
                        <a:t>4250</a:t>
                      </a:r>
                      <a:endParaRPr lang="en-IN" dirty="0"/>
                    </a:p>
                  </a:txBody>
                  <a:tcPr/>
                </a:tc>
                <a:tc>
                  <a:txBody>
                    <a:bodyPr/>
                    <a:lstStyle/>
                    <a:p>
                      <a:pPr algn="ctr"/>
                      <a:r>
                        <a:rPr lang="en-US" dirty="0"/>
                        <a:t>686.2</a:t>
                      </a:r>
                      <a:endParaRPr lang="en-IN" dirty="0"/>
                    </a:p>
                  </a:txBody>
                  <a:tcPr/>
                </a:tc>
                <a:tc>
                  <a:txBody>
                    <a:bodyPr/>
                    <a:lstStyle/>
                    <a:p>
                      <a:pPr algn="ctr"/>
                      <a:r>
                        <a:rPr lang="en-US" dirty="0"/>
                        <a:t>2.6e-8</a:t>
                      </a:r>
                      <a:endParaRPr lang="en-IN" dirty="0"/>
                    </a:p>
                  </a:txBody>
                  <a:tcPr/>
                </a:tc>
                <a:tc>
                  <a:txBody>
                    <a:bodyPr/>
                    <a:lstStyle/>
                    <a:p>
                      <a:pPr algn="ctr"/>
                      <a:r>
                        <a:rPr lang="en-US" dirty="0"/>
                        <a:t>//</a:t>
                      </a:r>
                      <a:endParaRPr lang="en-IN" dirty="0"/>
                    </a:p>
                  </a:txBody>
                  <a:tcPr/>
                </a:tc>
                <a:tc>
                  <a:txBody>
                    <a:bodyPr/>
                    <a:lstStyle/>
                    <a:p>
                      <a:pPr algn="ctr"/>
                      <a:r>
                        <a:rPr lang="en-US" dirty="0"/>
                        <a:t>8.9</a:t>
                      </a:r>
                      <a:endParaRPr lang="en-IN" dirty="0"/>
                    </a:p>
                  </a:txBody>
                  <a:tcPr/>
                </a:tc>
                <a:extLst>
                  <a:ext uri="{0D108BD9-81ED-4DB2-BD59-A6C34878D82A}">
                    <a16:rowId xmlns:a16="http://schemas.microsoft.com/office/drawing/2014/main"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val="2500549046"/>
                  </a:ext>
                </a:extLst>
              </a:tr>
            </a:tbl>
          </a:graphicData>
        </a:graphic>
      </p:graphicFrame>
      <p:sp>
        <p:nvSpPr>
          <p:cNvPr id="6" name="TextBox 5">
            <a:extLst>
              <a:ext uri="{FF2B5EF4-FFF2-40B4-BE49-F238E27FC236}">
                <a16:creationId xmlns:a16="http://schemas.microsoft.com/office/drawing/2014/main" id="{C7C32F51-4E4E-D0F4-188E-B26DFB4D1504}"/>
              </a:ext>
            </a:extLst>
          </p:cNvPr>
          <p:cNvSpPr txBox="1"/>
          <p:nvPr/>
        </p:nvSpPr>
        <p:spPr>
          <a:xfrm>
            <a:off x="3628008" y="3438658"/>
            <a:ext cx="4935984" cy="307777"/>
          </a:xfrm>
          <a:prstGeom prst="rect">
            <a:avLst/>
          </a:prstGeom>
          <a:noFill/>
        </p:spPr>
        <p:txBody>
          <a:bodyPr wrap="square" rtlCol="0">
            <a:spAutoFit/>
          </a:bodyPr>
          <a:lstStyle/>
          <a:p>
            <a:r>
              <a:rPr lang="en-US" dirty="0"/>
              <a:t>Table-3: Titanium oxide Material properties at T=293 K.</a:t>
            </a:r>
            <a:endParaRPr lang="en-IN" dirty="0"/>
          </a:p>
        </p:txBody>
      </p:sp>
      <p:graphicFrame>
        <p:nvGraphicFramePr>
          <p:cNvPr id="7" name="Table 5">
            <a:extLst>
              <a:ext uri="{FF2B5EF4-FFF2-40B4-BE49-F238E27FC236}">
                <a16:creationId xmlns:a16="http://schemas.microsoft.com/office/drawing/2014/main" id="{0BBD9741-BAA2-BDCD-C263-8A4309B487E8}"/>
              </a:ext>
            </a:extLst>
          </p:cNvPr>
          <p:cNvGraphicFramePr>
            <a:graphicFrameLocks noGrp="1"/>
          </p:cNvGraphicFramePr>
          <p:nvPr>
            <p:extLst>
              <p:ext uri="{D42A27DB-BD31-4B8C-83A1-F6EECF244321}">
                <p14:modId xmlns:p14="http://schemas.microsoft.com/office/powerpoint/2010/main" val="391051539"/>
              </p:ext>
            </p:extLst>
          </p:nvPr>
        </p:nvGraphicFramePr>
        <p:xfrm>
          <a:off x="838200" y="4388282"/>
          <a:ext cx="10006123" cy="1473200"/>
        </p:xfrm>
        <a:graphic>
          <a:graphicData uri="http://schemas.openxmlformats.org/drawingml/2006/table">
            <a:tbl>
              <a:tblPr firstRow="1" bandRow="1">
                <a:tableStyleId>{5C22544A-7EE6-4342-B048-85BDC9FD1C3A}</a:tableStyleId>
              </a:tblPr>
              <a:tblGrid>
                <a:gridCol w="1084066">
                  <a:extLst>
                    <a:ext uri="{9D8B030D-6E8A-4147-A177-3AD203B41FA5}">
                      <a16:colId xmlns:a16="http://schemas.microsoft.com/office/drawing/2014/main" val="927085565"/>
                    </a:ext>
                  </a:extLst>
                </a:gridCol>
                <a:gridCol w="1633491">
                  <a:extLst>
                    <a:ext uri="{9D8B030D-6E8A-4147-A177-3AD203B41FA5}">
                      <a16:colId xmlns:a16="http://schemas.microsoft.com/office/drawing/2014/main" val="2368103277"/>
                    </a:ext>
                  </a:extLst>
                </a:gridCol>
                <a:gridCol w="1571348">
                  <a:extLst>
                    <a:ext uri="{9D8B030D-6E8A-4147-A177-3AD203B41FA5}">
                      <a16:colId xmlns:a16="http://schemas.microsoft.com/office/drawing/2014/main" val="4057124842"/>
                    </a:ext>
                  </a:extLst>
                </a:gridCol>
                <a:gridCol w="1846555">
                  <a:extLst>
                    <a:ext uri="{9D8B030D-6E8A-4147-A177-3AD203B41FA5}">
                      <a16:colId xmlns:a16="http://schemas.microsoft.com/office/drawing/2014/main" val="452439683"/>
                    </a:ext>
                  </a:extLst>
                </a:gridCol>
                <a:gridCol w="1660124">
                  <a:extLst>
                    <a:ext uri="{9D8B030D-6E8A-4147-A177-3AD203B41FA5}">
                      <a16:colId xmlns:a16="http://schemas.microsoft.com/office/drawing/2014/main" val="1764677959"/>
                    </a:ext>
                  </a:extLst>
                </a:gridCol>
                <a:gridCol w="2210539">
                  <a:extLst>
                    <a:ext uri="{9D8B030D-6E8A-4147-A177-3AD203B41FA5}">
                      <a16:colId xmlns:a16="http://schemas.microsoft.com/office/drawing/2014/main" val="3426102115"/>
                    </a:ext>
                  </a:extLst>
                </a:gridCol>
              </a:tblGrid>
              <a:tr h="370840">
                <a:tc>
                  <a:txBody>
                    <a:bodyPr/>
                    <a:lstStyle/>
                    <a:p>
                      <a:pPr algn="ctr"/>
                      <a:r>
                        <a:rPr lang="en-US" dirty="0"/>
                        <a:t>Material</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val="3142421682"/>
                  </a:ext>
                </a:extLst>
              </a:tr>
              <a:tr h="370840">
                <a:tc>
                  <a:txBody>
                    <a:bodyPr/>
                    <a:lstStyle/>
                    <a:p>
                      <a:pPr algn="ctr"/>
                      <a:r>
                        <a:rPr lang="en-IN" sz="1400" dirty="0">
                          <a:latin typeface="Times New Roman" panose="02020603050405020304" pitchFamily="18" charset="0"/>
                          <a:cs typeface="Times New Roman" panose="02020603050405020304" pitchFamily="18" charset="0"/>
                        </a:rPr>
                        <a:t>SiO</a:t>
                      </a:r>
                      <a:r>
                        <a:rPr lang="en-IN" sz="1400" baseline="-25000" dirty="0">
                          <a:latin typeface="Times New Roman" panose="02020603050405020304" pitchFamily="18" charset="0"/>
                          <a:cs typeface="Times New Roman" panose="02020603050405020304" pitchFamily="18" charset="0"/>
                        </a:rPr>
                        <a:t>2</a:t>
                      </a:r>
                      <a:endParaRPr lang="en-IN" dirty="0"/>
                    </a:p>
                  </a:txBody>
                  <a:tcPr/>
                </a:tc>
                <a:tc>
                  <a:txBody>
                    <a:bodyPr/>
                    <a:lstStyle/>
                    <a:p>
                      <a:pPr algn="ctr"/>
                      <a:r>
                        <a:rPr lang="en-US" dirty="0"/>
                        <a:t>2220</a:t>
                      </a:r>
                      <a:endParaRPr lang="en-IN" dirty="0"/>
                    </a:p>
                  </a:txBody>
                  <a:tcPr/>
                </a:tc>
                <a:tc>
                  <a:txBody>
                    <a:bodyPr/>
                    <a:lstStyle/>
                    <a:p>
                      <a:pPr algn="ctr"/>
                      <a:r>
                        <a:rPr lang="en-US" dirty="0"/>
                        <a:t>745</a:t>
                      </a:r>
                      <a:endParaRPr lang="en-IN" dirty="0"/>
                    </a:p>
                  </a:txBody>
                  <a:tcPr/>
                </a:tc>
                <a:tc>
                  <a:txBody>
                    <a:bodyPr/>
                    <a:lstStyle/>
                    <a:p>
                      <a:pPr algn="ctr"/>
                      <a:r>
                        <a:rPr lang="en-US" dirty="0"/>
                        <a:t>4e-6</a:t>
                      </a:r>
                      <a:endParaRPr lang="en-IN" dirty="0"/>
                    </a:p>
                  </a:txBody>
                  <a:tcPr/>
                </a:tc>
                <a:tc>
                  <a:txBody>
                    <a:bodyPr/>
                    <a:lstStyle/>
                    <a:p>
                      <a:pPr algn="ctr"/>
                      <a:r>
                        <a:rPr lang="en-US" dirty="0"/>
                        <a:t>//</a:t>
                      </a:r>
                      <a:endParaRPr lang="en-IN" dirty="0"/>
                    </a:p>
                  </a:txBody>
                  <a:tcPr/>
                </a:tc>
                <a:tc>
                  <a:txBody>
                    <a:bodyPr/>
                    <a:lstStyle/>
                    <a:p>
                      <a:pPr algn="ctr"/>
                      <a:r>
                        <a:rPr lang="en-US" dirty="0"/>
                        <a:t>10.4</a:t>
                      </a:r>
                      <a:endParaRPr lang="en-IN" dirty="0"/>
                    </a:p>
                  </a:txBody>
                  <a:tcPr/>
                </a:tc>
                <a:extLst>
                  <a:ext uri="{0D108BD9-81ED-4DB2-BD59-A6C34878D82A}">
                    <a16:rowId xmlns:a16="http://schemas.microsoft.com/office/drawing/2014/main" val="1052332197"/>
                  </a:ext>
                </a:extLst>
              </a:tr>
              <a:tr h="370840">
                <a:tc>
                  <a:txBody>
                    <a:bodyPr/>
                    <a:lstStyle/>
                    <a:p>
                      <a:pPr algn="ctr"/>
                      <a:r>
                        <a:rPr lang="en-US" dirty="0"/>
                        <a:t>Water</a:t>
                      </a:r>
                      <a:endParaRPr lang="en-IN" dirty="0"/>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2.10e-4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val="2500549046"/>
                  </a:ext>
                </a:extLst>
              </a:tr>
            </a:tbl>
          </a:graphicData>
        </a:graphic>
      </p:graphicFrame>
      <p:sp>
        <p:nvSpPr>
          <p:cNvPr id="8" name="TextBox 7">
            <a:extLst>
              <a:ext uri="{FF2B5EF4-FFF2-40B4-BE49-F238E27FC236}">
                <a16:creationId xmlns:a16="http://schemas.microsoft.com/office/drawing/2014/main" id="{AF9A6EC2-ED81-C9DB-4CF4-3C7F182255B9}"/>
              </a:ext>
            </a:extLst>
          </p:cNvPr>
          <p:cNvSpPr txBox="1"/>
          <p:nvPr/>
        </p:nvSpPr>
        <p:spPr>
          <a:xfrm>
            <a:off x="3628008" y="5955027"/>
            <a:ext cx="4935984" cy="307777"/>
          </a:xfrm>
          <a:prstGeom prst="rect">
            <a:avLst/>
          </a:prstGeom>
          <a:noFill/>
        </p:spPr>
        <p:txBody>
          <a:bodyPr wrap="square" rtlCol="0">
            <a:spAutoFit/>
          </a:bodyPr>
          <a:lstStyle/>
          <a:p>
            <a:r>
              <a:rPr lang="en-US" dirty="0"/>
              <a:t>Table-4: Silicon oxide Material properties at T=293 K.</a:t>
            </a:r>
            <a:endParaRPr lang="en-IN" dirty="0"/>
          </a:p>
        </p:txBody>
      </p:sp>
    </p:spTree>
    <p:extLst>
      <p:ext uri="{BB962C8B-B14F-4D97-AF65-F5344CB8AC3E}">
        <p14:creationId xmlns:p14="http://schemas.microsoft.com/office/powerpoint/2010/main" val="3989788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8176-D810-DFC2-45A4-ED728D867085}"/>
              </a:ext>
            </a:extLst>
          </p:cNvPr>
          <p:cNvSpPr>
            <a:spLocks noGrp="1"/>
          </p:cNvSpPr>
          <p:nvPr>
            <p:ph type="title"/>
          </p:nvPr>
        </p:nvSpPr>
        <p:spPr>
          <a:xfrm>
            <a:off x="838200" y="723644"/>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Correlations formulas varying by volumetric concentrations:</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AE1047-E5DE-8EC0-C78F-86CE4FE466D7}"/>
              </a:ext>
            </a:extLst>
          </p:cNvPr>
          <p:cNvPicPr>
            <a:picLocks noChangeAspect="1"/>
          </p:cNvPicPr>
          <p:nvPr/>
        </p:nvPicPr>
        <p:blipFill>
          <a:blip r:embed="rId2"/>
          <a:stretch>
            <a:fillRect/>
          </a:stretch>
        </p:blipFill>
        <p:spPr>
          <a:xfrm>
            <a:off x="2235058" y="2138566"/>
            <a:ext cx="8076992" cy="1632815"/>
          </a:xfrm>
          <a:prstGeom prst="rect">
            <a:avLst/>
          </a:prstGeom>
        </p:spPr>
      </p:pic>
      <p:sp>
        <p:nvSpPr>
          <p:cNvPr id="4" name="Slide Number Placeholder 3">
            <a:extLst>
              <a:ext uri="{FF2B5EF4-FFF2-40B4-BE49-F238E27FC236}">
                <a16:creationId xmlns:a16="http://schemas.microsoft.com/office/drawing/2014/main" id="{9BC0FFAA-371F-8C81-F650-445F52635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p:pic>
        <p:nvPicPr>
          <p:cNvPr id="6" name="Picture 5">
            <a:extLst>
              <a:ext uri="{FF2B5EF4-FFF2-40B4-BE49-F238E27FC236}">
                <a16:creationId xmlns:a16="http://schemas.microsoft.com/office/drawing/2014/main" id="{C677524E-FC52-51FE-206F-88D6082FFE8C}"/>
              </a:ext>
            </a:extLst>
          </p:cNvPr>
          <p:cNvPicPr>
            <a:picLocks noChangeAspect="1"/>
          </p:cNvPicPr>
          <p:nvPr/>
        </p:nvPicPr>
        <p:blipFill>
          <a:blip r:embed="rId3"/>
          <a:stretch>
            <a:fillRect/>
          </a:stretch>
        </p:blipFill>
        <p:spPr>
          <a:xfrm>
            <a:off x="3669717" y="3642848"/>
            <a:ext cx="4852563" cy="806867"/>
          </a:xfrm>
          <a:prstGeom prst="rect">
            <a:avLst/>
          </a:prstGeom>
        </p:spPr>
      </p:pic>
      <p:sp>
        <p:nvSpPr>
          <p:cNvPr id="8" name="TextBox 7">
            <a:extLst>
              <a:ext uri="{FF2B5EF4-FFF2-40B4-BE49-F238E27FC236}">
                <a16:creationId xmlns:a16="http://schemas.microsoft.com/office/drawing/2014/main" id="{A9F05CC3-A570-FE45-71EB-EB66D3C6EFB3}"/>
              </a:ext>
            </a:extLst>
          </p:cNvPr>
          <p:cNvSpPr txBox="1"/>
          <p:nvPr/>
        </p:nvSpPr>
        <p:spPr>
          <a:xfrm>
            <a:off x="2235058" y="4368684"/>
            <a:ext cx="8127506" cy="923330"/>
          </a:xfrm>
          <a:prstGeom prst="rect">
            <a:avLst/>
          </a:prstGeom>
          <a:noFill/>
        </p:spPr>
        <p:txBody>
          <a:bodyPr wrap="square">
            <a:spAutoFit/>
          </a:bodyPr>
          <a:lstStyle/>
          <a:p>
            <a:r>
              <a:rPr lang="en-US" sz="1800" b="0" i="0" dirty="0">
                <a:solidFill>
                  <a:srgbClr val="333333"/>
                </a:solidFill>
                <a:effectLst/>
                <a:latin typeface="Times New Roman" panose="02020603050405020304" pitchFamily="18" charset="0"/>
                <a:cs typeface="Times New Roman" panose="02020603050405020304" pitchFamily="18" charset="0"/>
              </a:rPr>
              <a:t>With                                in which </a:t>
            </a:r>
            <a:r>
              <a:rPr lang="en-US" sz="1800" b="0" i="1" dirty="0">
                <a:solidFill>
                  <a:srgbClr val="333333"/>
                </a:solidFill>
                <a:effectLst/>
                <a:latin typeface="Times New Roman" panose="02020603050405020304" pitchFamily="18" charset="0"/>
                <a:cs typeface="Times New Roman" panose="02020603050405020304" pitchFamily="18" charset="0"/>
              </a:rPr>
              <a:t>M</a:t>
            </a:r>
            <a:r>
              <a:rPr lang="en-US" sz="1800" b="0" i="0" dirty="0">
                <a:solidFill>
                  <a:srgbClr val="333333"/>
                </a:solidFill>
                <a:effectLst/>
                <a:latin typeface="Times New Roman" panose="02020603050405020304" pitchFamily="18" charset="0"/>
                <a:cs typeface="Times New Roman" panose="02020603050405020304" pitchFamily="18" charset="0"/>
              </a:rPr>
              <a:t> is the molecular weight of the base fluid, </a:t>
            </a:r>
            <a:r>
              <a:rPr lang="en-US" sz="1800" b="0" i="1" dirty="0">
                <a:solidFill>
                  <a:srgbClr val="333333"/>
                </a:solidFill>
                <a:effectLst/>
                <a:latin typeface="Times New Roman" panose="02020603050405020304" pitchFamily="18" charset="0"/>
                <a:cs typeface="Times New Roman" panose="02020603050405020304" pitchFamily="18" charset="0"/>
              </a:rPr>
              <a:t>N</a:t>
            </a:r>
            <a:r>
              <a:rPr lang="en-US" sz="1800" b="0" i="0" dirty="0">
                <a:solidFill>
                  <a:srgbClr val="333333"/>
                </a:solidFill>
                <a:effectLst/>
                <a:latin typeface="Times New Roman" panose="02020603050405020304" pitchFamily="18" charset="0"/>
                <a:cs typeface="Times New Roman" panose="02020603050405020304" pitchFamily="18" charset="0"/>
              </a:rPr>
              <a:t> is the Avogadro number, and </a:t>
            </a:r>
            <a:r>
              <a:rPr lang="en-US" sz="1800" b="0" i="1" dirty="0">
                <a:solidFill>
                  <a:srgbClr val="333333"/>
                </a:solidFill>
                <a:effectLst/>
                <a:latin typeface="Times New Roman" panose="02020603050405020304" pitchFamily="18" charset="0"/>
                <a:cs typeface="Times New Roman" panose="02020603050405020304" pitchFamily="18" charset="0"/>
              </a:rPr>
              <a:t>ρ</a:t>
            </a:r>
            <a:r>
              <a:rPr lang="en-US" sz="1800" b="0" i="1" baseline="-25000" dirty="0">
                <a:solidFill>
                  <a:srgbClr val="333333"/>
                </a:solidFill>
                <a:effectLst/>
                <a:latin typeface="Times New Roman" panose="02020603050405020304" pitchFamily="18" charset="0"/>
                <a:cs typeface="Times New Roman" panose="02020603050405020304" pitchFamily="18" charset="0"/>
              </a:rPr>
              <a:t>f</a:t>
            </a:r>
            <a:r>
              <a:rPr lang="en-US" sz="1800" b="0" i="0" baseline="-25000" dirty="0">
                <a:solidFill>
                  <a:srgbClr val="333333"/>
                </a:solidFill>
                <a:effectLst/>
                <a:latin typeface="Times New Roman" panose="02020603050405020304" pitchFamily="18" charset="0"/>
                <a:cs typeface="Times New Roman" panose="02020603050405020304" pitchFamily="18" charset="0"/>
              </a:rPr>
              <a:t>,0</a:t>
            </a:r>
            <a:r>
              <a:rPr lang="en-US" sz="1800" b="0" i="0" dirty="0">
                <a:solidFill>
                  <a:srgbClr val="333333"/>
                </a:solidFill>
                <a:effectLst/>
                <a:latin typeface="Times New Roman" panose="02020603050405020304" pitchFamily="18" charset="0"/>
                <a:cs typeface="Times New Roman" panose="02020603050405020304" pitchFamily="18" charset="0"/>
              </a:rPr>
              <a:t> is the mass density of the base fluid calculated at </a:t>
            </a:r>
            <a:r>
              <a:rPr lang="en-US" sz="1800" b="0" i="1" dirty="0">
                <a:solidFill>
                  <a:srgbClr val="333333"/>
                </a:solidFill>
                <a:effectLst/>
                <a:latin typeface="Times New Roman" panose="02020603050405020304" pitchFamily="18" charset="0"/>
                <a:cs typeface="Times New Roman" panose="02020603050405020304" pitchFamily="18" charset="0"/>
              </a:rPr>
              <a:t>T</a:t>
            </a:r>
            <a:r>
              <a:rPr lang="en-US" sz="1800" b="0" i="0" dirty="0">
                <a:solidFill>
                  <a:srgbClr val="333333"/>
                </a:solidFill>
                <a:effectLst/>
                <a:latin typeface="Times New Roman" panose="02020603050405020304" pitchFamily="18" charset="0"/>
                <a:cs typeface="Times New Roman" panose="02020603050405020304" pitchFamily="18" charset="0"/>
              </a:rPr>
              <a:t> = 293 K</a:t>
            </a: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E55BF02-200F-960A-1BE5-C54F11004BAD}"/>
              </a:ext>
            </a:extLst>
          </p:cNvPr>
          <p:cNvPicPr>
            <a:picLocks noChangeAspect="1"/>
          </p:cNvPicPr>
          <p:nvPr/>
        </p:nvPicPr>
        <p:blipFill>
          <a:blip r:embed="rId4"/>
          <a:stretch>
            <a:fillRect/>
          </a:stretch>
        </p:blipFill>
        <p:spPr>
          <a:xfrm>
            <a:off x="2826803" y="4397848"/>
            <a:ext cx="1685827" cy="320307"/>
          </a:xfrm>
          <a:prstGeom prst="rect">
            <a:avLst/>
          </a:prstGeom>
        </p:spPr>
      </p:pic>
      <p:pic>
        <p:nvPicPr>
          <p:cNvPr id="12" name="Picture 11">
            <a:extLst>
              <a:ext uri="{FF2B5EF4-FFF2-40B4-BE49-F238E27FC236}">
                <a16:creationId xmlns:a16="http://schemas.microsoft.com/office/drawing/2014/main" id="{090D8B89-0EFE-CC29-1757-ABA9983B8283}"/>
              </a:ext>
            </a:extLst>
          </p:cNvPr>
          <p:cNvPicPr>
            <a:picLocks noChangeAspect="1"/>
          </p:cNvPicPr>
          <p:nvPr/>
        </p:nvPicPr>
        <p:blipFill>
          <a:blip r:embed="rId5"/>
          <a:stretch>
            <a:fillRect/>
          </a:stretch>
        </p:blipFill>
        <p:spPr>
          <a:xfrm>
            <a:off x="3296369" y="5321178"/>
            <a:ext cx="5954370" cy="707541"/>
          </a:xfrm>
          <a:prstGeom prst="rect">
            <a:avLst/>
          </a:prstGeom>
        </p:spPr>
      </p:pic>
    </p:spTree>
    <p:extLst>
      <p:ext uri="{BB962C8B-B14F-4D97-AF65-F5344CB8AC3E}">
        <p14:creationId xmlns:p14="http://schemas.microsoft.com/office/powerpoint/2010/main" val="2986129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FC67-A0F7-5D73-C0F9-794393FDC245}"/>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Thermo-Physical Properties of Nanofluids:</a:t>
            </a:r>
            <a:endParaRPr lang="en-IN" sz="3200" dirty="0"/>
          </a:p>
        </p:txBody>
      </p:sp>
      <p:sp>
        <p:nvSpPr>
          <p:cNvPr id="3" name="Text Placeholder 2">
            <a:extLst>
              <a:ext uri="{FF2B5EF4-FFF2-40B4-BE49-F238E27FC236}">
                <a16:creationId xmlns:a16="http://schemas.microsoft.com/office/drawing/2014/main" id="{0212C904-8C2D-D8D1-E8EC-EA64E8E3C32A}"/>
              </a:ext>
            </a:extLst>
          </p:cNvPr>
          <p:cNvSpPr>
            <a:spLocks noGrp="1"/>
          </p:cNvSpPr>
          <p:nvPr>
            <p:ph type="body" idx="1"/>
          </p:nvPr>
        </p:nvSpPr>
        <p:spPr/>
        <p:txBody>
          <a:bodyPr/>
          <a:lstStyle/>
          <a:p>
            <a:pPr>
              <a:lnSpc>
                <a:spcPct val="100000"/>
              </a:lnSpc>
            </a:pPr>
            <a:r>
              <a:rPr lang="en-US" sz="2400" dirty="0">
                <a:latin typeface="Times New Roman" panose="02020603050405020304" pitchFamily="18" charset="0"/>
                <a:cs typeface="Times New Roman" panose="02020603050405020304" pitchFamily="18" charset="0"/>
              </a:rPr>
              <a:t>Here we are using water based Aluminum oxide, Titanium oxide and Silicon oxide nanofluids. There respective Thermo-Physical properties are shown below:</a:t>
            </a:r>
          </a:p>
          <a:p>
            <a:pPr marL="114300" indent="0">
              <a:lnSpc>
                <a:spcPct val="100000"/>
              </a:lnSpc>
              <a:buNone/>
            </a:pPr>
            <a:endParaRPr lang="en-IN" sz="24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0ECC31A4-96A7-6D9F-850F-DA2C999738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22</a:t>
            </a:fld>
            <a:endParaRPr lang="en-IN"/>
          </a:p>
        </p:txBody>
      </p:sp>
      <p:graphicFrame>
        <p:nvGraphicFramePr>
          <p:cNvPr id="6" name="Table 6">
            <a:extLst>
              <a:ext uri="{FF2B5EF4-FFF2-40B4-BE49-F238E27FC236}">
                <a16:creationId xmlns:a16="http://schemas.microsoft.com/office/drawing/2014/main" id="{07D22A03-8C6B-5E67-83F1-932D6A1609B9}"/>
              </a:ext>
            </a:extLst>
          </p:cNvPr>
          <p:cNvGraphicFramePr>
            <a:graphicFrameLocks noGrp="1"/>
          </p:cNvGraphicFramePr>
          <p:nvPr>
            <p:extLst>
              <p:ext uri="{D42A27DB-BD31-4B8C-83A1-F6EECF244321}">
                <p14:modId xmlns:p14="http://schemas.microsoft.com/office/powerpoint/2010/main" val="4160402275"/>
              </p:ext>
            </p:extLst>
          </p:nvPr>
        </p:nvGraphicFramePr>
        <p:xfrm>
          <a:off x="1197500" y="3507255"/>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a16="http://schemas.microsoft.com/office/drawing/2014/main" val="934211682"/>
                    </a:ext>
                  </a:extLst>
                </a:gridCol>
                <a:gridCol w="1549590">
                  <a:extLst>
                    <a:ext uri="{9D8B030D-6E8A-4147-A177-3AD203B41FA5}">
                      <a16:colId xmlns:a16="http://schemas.microsoft.com/office/drawing/2014/main" val="1873711354"/>
                    </a:ext>
                  </a:extLst>
                </a:gridCol>
                <a:gridCol w="1486157">
                  <a:extLst>
                    <a:ext uri="{9D8B030D-6E8A-4147-A177-3AD203B41FA5}">
                      <a16:colId xmlns:a16="http://schemas.microsoft.com/office/drawing/2014/main" val="2120564476"/>
                    </a:ext>
                  </a:extLst>
                </a:gridCol>
                <a:gridCol w="1957378">
                  <a:extLst>
                    <a:ext uri="{9D8B030D-6E8A-4147-A177-3AD203B41FA5}">
                      <a16:colId xmlns:a16="http://schemas.microsoft.com/office/drawing/2014/main" val="3682931566"/>
                    </a:ext>
                  </a:extLst>
                </a:gridCol>
                <a:gridCol w="1536865">
                  <a:extLst>
                    <a:ext uri="{9D8B030D-6E8A-4147-A177-3AD203B41FA5}">
                      <a16:colId xmlns:a16="http://schemas.microsoft.com/office/drawing/2014/main" val="1165736770"/>
                    </a:ext>
                  </a:extLst>
                </a:gridCol>
                <a:gridCol w="2006352">
                  <a:extLst>
                    <a:ext uri="{9D8B030D-6E8A-4147-A177-3AD203B41FA5}">
                      <a16:colId xmlns:a16="http://schemas.microsoft.com/office/drawing/2014/main" val="320531865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val="2742920245"/>
                  </a:ext>
                </a:extLst>
              </a:tr>
              <a:tr h="370840">
                <a:tc>
                  <a:txBody>
                    <a:bodyPr/>
                    <a:lstStyle/>
                    <a:p>
                      <a:pPr algn="ctr"/>
                      <a:r>
                        <a:rPr lang="en-US" dirty="0"/>
                        <a:t>1%</a:t>
                      </a:r>
                      <a:endParaRPr lang="en-IN" dirty="0"/>
                    </a:p>
                  </a:txBody>
                  <a:tcPr/>
                </a:tc>
                <a:tc>
                  <a:txBody>
                    <a:bodyPr/>
                    <a:lstStyle/>
                    <a:p>
                      <a:pPr algn="ctr"/>
                      <a:r>
                        <a:rPr lang="en-US" dirty="0"/>
                        <a:t>1027</a:t>
                      </a:r>
                      <a:endParaRPr lang="en-IN" dirty="0"/>
                    </a:p>
                  </a:txBody>
                  <a:tcPr/>
                </a:tc>
                <a:tc>
                  <a:txBody>
                    <a:bodyPr/>
                    <a:lstStyle/>
                    <a:p>
                      <a:pPr algn="ctr"/>
                      <a:r>
                        <a:rPr lang="en-US" dirty="0"/>
                        <a:t>4053</a:t>
                      </a:r>
                      <a:endParaRPr lang="en-IN" dirty="0"/>
                    </a:p>
                  </a:txBody>
                  <a:tcPr/>
                </a:tc>
                <a:tc>
                  <a:txBody>
                    <a:bodyPr/>
                    <a:lstStyle/>
                    <a:p>
                      <a:pPr algn="ctr"/>
                      <a:r>
                        <a:rPr lang="en-US" dirty="0"/>
                        <a:t>2.098e-4</a:t>
                      </a:r>
                      <a:endParaRPr lang="en-IN" dirty="0"/>
                    </a:p>
                  </a:txBody>
                  <a:tcPr/>
                </a:tc>
                <a:tc>
                  <a:txBody>
                    <a:bodyPr/>
                    <a:lstStyle/>
                    <a:p>
                      <a:pPr algn="ctr"/>
                      <a:r>
                        <a:rPr lang="en-US" dirty="0"/>
                        <a:t>1082e-6</a:t>
                      </a:r>
                      <a:endParaRPr lang="en-IN" dirty="0"/>
                    </a:p>
                  </a:txBody>
                  <a:tcPr/>
                </a:tc>
                <a:tc>
                  <a:txBody>
                    <a:bodyPr/>
                    <a:lstStyle/>
                    <a:p>
                      <a:pPr algn="ctr"/>
                      <a:r>
                        <a:rPr lang="en-US" dirty="0"/>
                        <a:t>0.622</a:t>
                      </a:r>
                      <a:endParaRPr lang="en-IN" dirty="0"/>
                    </a:p>
                  </a:txBody>
                  <a:tcPr/>
                </a:tc>
                <a:extLst>
                  <a:ext uri="{0D108BD9-81ED-4DB2-BD59-A6C34878D82A}">
                    <a16:rowId xmlns:a16="http://schemas.microsoft.com/office/drawing/2014/main" val="1900315664"/>
                  </a:ext>
                </a:extLst>
              </a:tr>
              <a:tr h="370840">
                <a:tc>
                  <a:txBody>
                    <a:bodyPr/>
                    <a:lstStyle/>
                    <a:p>
                      <a:pPr algn="ctr"/>
                      <a:r>
                        <a:rPr lang="en-US" dirty="0"/>
                        <a:t>2%</a:t>
                      </a:r>
                      <a:endParaRPr lang="en-IN" dirty="0"/>
                    </a:p>
                  </a:txBody>
                  <a:tcPr/>
                </a:tc>
                <a:tc>
                  <a:txBody>
                    <a:bodyPr/>
                    <a:lstStyle/>
                    <a:p>
                      <a:pPr algn="ctr"/>
                      <a:r>
                        <a:rPr lang="en-US" dirty="0"/>
                        <a:t>1056</a:t>
                      </a:r>
                      <a:endParaRPr lang="en-IN" dirty="0"/>
                    </a:p>
                  </a:txBody>
                  <a:tcPr/>
                </a:tc>
                <a:tc>
                  <a:txBody>
                    <a:bodyPr/>
                    <a:lstStyle/>
                    <a:p>
                      <a:pPr algn="ctr"/>
                      <a:r>
                        <a:rPr lang="en-US" dirty="0"/>
                        <a:t>3931</a:t>
                      </a:r>
                      <a:endParaRPr lang="en-IN" dirty="0"/>
                    </a:p>
                  </a:txBody>
                  <a:tcPr/>
                </a:tc>
                <a:tc>
                  <a:txBody>
                    <a:bodyPr/>
                    <a:lstStyle/>
                    <a:p>
                      <a:pPr algn="ctr"/>
                      <a:r>
                        <a:rPr lang="en-US" dirty="0"/>
                        <a:t>2.095e-4</a:t>
                      </a:r>
                    </a:p>
                  </a:txBody>
                  <a:tcPr/>
                </a:tc>
                <a:tc>
                  <a:txBody>
                    <a:bodyPr/>
                    <a:lstStyle/>
                    <a:p>
                      <a:pPr algn="ctr"/>
                      <a:r>
                        <a:rPr lang="en-US" dirty="0"/>
                        <a:t>1193e-6</a:t>
                      </a:r>
                      <a:endParaRPr lang="en-IN" dirty="0"/>
                    </a:p>
                  </a:txBody>
                  <a:tcPr/>
                </a:tc>
                <a:tc>
                  <a:txBody>
                    <a:bodyPr/>
                    <a:lstStyle/>
                    <a:p>
                      <a:pPr algn="ctr"/>
                      <a:r>
                        <a:rPr lang="en-US" dirty="0"/>
                        <a:t>0.636</a:t>
                      </a:r>
                      <a:endParaRPr lang="en-IN" dirty="0"/>
                    </a:p>
                  </a:txBody>
                  <a:tcPr/>
                </a:tc>
                <a:extLst>
                  <a:ext uri="{0D108BD9-81ED-4DB2-BD59-A6C34878D82A}">
                    <a16:rowId xmlns:a16="http://schemas.microsoft.com/office/drawing/2014/main" val="2532477452"/>
                  </a:ext>
                </a:extLst>
              </a:tr>
              <a:tr h="370840">
                <a:tc>
                  <a:txBody>
                    <a:bodyPr/>
                    <a:lstStyle/>
                    <a:p>
                      <a:pPr algn="ctr"/>
                      <a:r>
                        <a:rPr lang="en-US" dirty="0"/>
                        <a:t>4%</a:t>
                      </a:r>
                      <a:endParaRPr lang="en-IN" dirty="0"/>
                    </a:p>
                  </a:txBody>
                  <a:tcPr/>
                </a:tc>
                <a:tc>
                  <a:txBody>
                    <a:bodyPr/>
                    <a:lstStyle/>
                    <a:p>
                      <a:pPr algn="ctr"/>
                      <a:r>
                        <a:rPr lang="en-US" dirty="0"/>
                        <a:t>1113</a:t>
                      </a:r>
                      <a:endParaRPr lang="en-IN" dirty="0"/>
                    </a:p>
                  </a:txBody>
                  <a:tcPr/>
                </a:tc>
                <a:tc>
                  <a:txBody>
                    <a:bodyPr/>
                    <a:lstStyle/>
                    <a:p>
                      <a:pPr algn="ctr"/>
                      <a:r>
                        <a:rPr lang="en-US" dirty="0"/>
                        <a:t>3707</a:t>
                      </a:r>
                      <a:endParaRPr lang="en-IN" dirty="0"/>
                    </a:p>
                  </a:txBody>
                  <a:tcPr/>
                </a:tc>
                <a:tc>
                  <a:txBody>
                    <a:bodyPr/>
                    <a:lstStyle/>
                    <a:p>
                      <a:pPr algn="ctr"/>
                      <a:r>
                        <a:rPr lang="en-US" dirty="0"/>
                        <a:t>2.09e-4</a:t>
                      </a:r>
                      <a:endParaRPr lang="en-IN" dirty="0"/>
                    </a:p>
                  </a:txBody>
                  <a:tcPr/>
                </a:tc>
                <a:tc>
                  <a:txBody>
                    <a:bodyPr/>
                    <a:lstStyle/>
                    <a:p>
                      <a:pPr algn="ctr"/>
                      <a:r>
                        <a:rPr lang="en-US" dirty="0"/>
                        <a:t>1511e-6</a:t>
                      </a:r>
                      <a:endParaRPr lang="en-IN" dirty="0"/>
                    </a:p>
                  </a:txBody>
                  <a:tcPr/>
                </a:tc>
                <a:tc>
                  <a:txBody>
                    <a:bodyPr/>
                    <a:lstStyle/>
                    <a:p>
                      <a:pPr algn="ctr"/>
                      <a:r>
                        <a:rPr lang="en-US" dirty="0"/>
                        <a:t>0.658</a:t>
                      </a:r>
                      <a:endParaRPr lang="en-IN" dirty="0"/>
                    </a:p>
                  </a:txBody>
                  <a:tcPr/>
                </a:tc>
                <a:extLst>
                  <a:ext uri="{0D108BD9-81ED-4DB2-BD59-A6C34878D82A}">
                    <a16:rowId xmlns:a16="http://schemas.microsoft.com/office/drawing/2014/main" val="1830512130"/>
                  </a:ext>
                </a:extLst>
              </a:tr>
            </a:tbl>
          </a:graphicData>
        </a:graphic>
      </p:graphicFrame>
      <p:sp>
        <p:nvSpPr>
          <p:cNvPr id="8" name="TextBox 7">
            <a:extLst>
              <a:ext uri="{FF2B5EF4-FFF2-40B4-BE49-F238E27FC236}">
                <a16:creationId xmlns:a16="http://schemas.microsoft.com/office/drawing/2014/main" id="{985F4852-AE51-741F-D921-DBA4D3B06580}"/>
              </a:ext>
            </a:extLst>
          </p:cNvPr>
          <p:cNvSpPr txBox="1"/>
          <p:nvPr/>
        </p:nvSpPr>
        <p:spPr>
          <a:xfrm>
            <a:off x="2911875" y="5901522"/>
            <a:ext cx="7519387" cy="307777"/>
          </a:xfrm>
          <a:prstGeom prst="rect">
            <a:avLst/>
          </a:prstGeom>
          <a:noFill/>
        </p:spPr>
        <p:txBody>
          <a:bodyPr wrap="square" rtlCol="0">
            <a:spAutoFit/>
          </a:bodyPr>
          <a:lstStyle/>
          <a:p>
            <a:r>
              <a:rPr lang="en-US" dirty="0"/>
              <a:t>Table-5: Water based Aluminum oxide Nanofluid Thermo-physical properties at T=293 K.</a:t>
            </a:r>
            <a:endParaRPr lang="en-IN" dirty="0"/>
          </a:p>
        </p:txBody>
      </p:sp>
    </p:spTree>
    <p:extLst>
      <p:ext uri="{BB962C8B-B14F-4D97-AF65-F5344CB8AC3E}">
        <p14:creationId xmlns:p14="http://schemas.microsoft.com/office/powerpoint/2010/main" val="3135129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55C4AC-BE2C-EC7E-4D9F-63CDF20B0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23</a:t>
            </a:fld>
            <a:endParaRPr lang="en-IN"/>
          </a:p>
        </p:txBody>
      </p:sp>
      <p:graphicFrame>
        <p:nvGraphicFramePr>
          <p:cNvPr id="6" name="Table 6">
            <a:extLst>
              <a:ext uri="{FF2B5EF4-FFF2-40B4-BE49-F238E27FC236}">
                <a16:creationId xmlns:a16="http://schemas.microsoft.com/office/drawing/2014/main" id="{0DD6F8BB-0B62-0A45-254E-18FFF3848CFB}"/>
              </a:ext>
            </a:extLst>
          </p:cNvPr>
          <p:cNvGraphicFramePr>
            <a:graphicFrameLocks noGrp="1"/>
          </p:cNvGraphicFramePr>
          <p:nvPr>
            <p:extLst>
              <p:ext uri="{D42A27DB-BD31-4B8C-83A1-F6EECF244321}">
                <p14:modId xmlns:p14="http://schemas.microsoft.com/office/powerpoint/2010/main" val="2224946620"/>
              </p:ext>
            </p:extLst>
          </p:nvPr>
        </p:nvGraphicFramePr>
        <p:xfrm>
          <a:off x="948924" y="539132"/>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a16="http://schemas.microsoft.com/office/drawing/2014/main" val="934211682"/>
                    </a:ext>
                  </a:extLst>
                </a:gridCol>
                <a:gridCol w="1549590">
                  <a:extLst>
                    <a:ext uri="{9D8B030D-6E8A-4147-A177-3AD203B41FA5}">
                      <a16:colId xmlns:a16="http://schemas.microsoft.com/office/drawing/2014/main" val="1873711354"/>
                    </a:ext>
                  </a:extLst>
                </a:gridCol>
                <a:gridCol w="1486157">
                  <a:extLst>
                    <a:ext uri="{9D8B030D-6E8A-4147-A177-3AD203B41FA5}">
                      <a16:colId xmlns:a16="http://schemas.microsoft.com/office/drawing/2014/main" val="2120564476"/>
                    </a:ext>
                  </a:extLst>
                </a:gridCol>
                <a:gridCol w="1957378">
                  <a:extLst>
                    <a:ext uri="{9D8B030D-6E8A-4147-A177-3AD203B41FA5}">
                      <a16:colId xmlns:a16="http://schemas.microsoft.com/office/drawing/2014/main" val="3682931566"/>
                    </a:ext>
                  </a:extLst>
                </a:gridCol>
                <a:gridCol w="1536865">
                  <a:extLst>
                    <a:ext uri="{9D8B030D-6E8A-4147-A177-3AD203B41FA5}">
                      <a16:colId xmlns:a16="http://schemas.microsoft.com/office/drawing/2014/main" val="1165736770"/>
                    </a:ext>
                  </a:extLst>
                </a:gridCol>
                <a:gridCol w="2006352">
                  <a:extLst>
                    <a:ext uri="{9D8B030D-6E8A-4147-A177-3AD203B41FA5}">
                      <a16:colId xmlns:a16="http://schemas.microsoft.com/office/drawing/2014/main" val="3205318651"/>
                    </a:ext>
                  </a:extLst>
                </a:gridCol>
              </a:tblGrid>
              <a:tr h="370840">
                <a:tc>
                  <a:txBody>
                    <a:bodyPr/>
                    <a:lstStyle/>
                    <a:p>
                      <a:pPr algn="ct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val="2742920245"/>
                  </a:ext>
                </a:extLst>
              </a:tr>
              <a:tr h="370840">
                <a:tc>
                  <a:txBody>
                    <a:bodyPr/>
                    <a:lstStyle/>
                    <a:p>
                      <a:pPr algn="ctr"/>
                      <a:r>
                        <a:rPr lang="en-US" dirty="0"/>
                        <a:t>1%</a:t>
                      </a:r>
                      <a:endParaRPr lang="en-IN" dirty="0"/>
                    </a:p>
                  </a:txBody>
                  <a:tcPr/>
                </a:tc>
                <a:tc>
                  <a:txBody>
                    <a:bodyPr/>
                    <a:lstStyle/>
                    <a:p>
                      <a:pPr algn="ctr"/>
                      <a:r>
                        <a:rPr lang="en-US" dirty="0"/>
                        <a:t>1030.718</a:t>
                      </a:r>
                      <a:endParaRPr lang="en-IN" dirty="0"/>
                    </a:p>
                  </a:txBody>
                  <a:tcPr/>
                </a:tc>
                <a:tc>
                  <a:txBody>
                    <a:bodyPr/>
                    <a:lstStyle/>
                    <a:p>
                      <a:pPr algn="ctr"/>
                      <a:r>
                        <a:rPr lang="en-US" dirty="0"/>
                        <a:t>4037.85631</a:t>
                      </a:r>
                      <a:endParaRPr lang="en-IN" dirty="0"/>
                    </a:p>
                  </a:txBody>
                  <a:tcPr/>
                </a:tc>
                <a:tc>
                  <a:txBody>
                    <a:bodyPr/>
                    <a:lstStyle/>
                    <a:p>
                      <a:pPr algn="ctr"/>
                      <a:r>
                        <a:rPr lang="en-US" dirty="0"/>
                        <a:t>2.095e-4</a:t>
                      </a:r>
                      <a:endParaRPr lang="en-IN" dirty="0"/>
                    </a:p>
                  </a:txBody>
                  <a:tcPr/>
                </a:tc>
                <a:tc>
                  <a:txBody>
                    <a:bodyPr/>
                    <a:lstStyle/>
                    <a:p>
                      <a:pPr algn="ctr"/>
                      <a:r>
                        <a:rPr lang="en-US" dirty="0"/>
                        <a:t>1035.68e-6</a:t>
                      </a:r>
                      <a:endParaRPr lang="en-IN" dirty="0"/>
                    </a:p>
                  </a:txBody>
                  <a:tcPr/>
                </a:tc>
                <a:tc>
                  <a:txBody>
                    <a:bodyPr/>
                    <a:lstStyle/>
                    <a:p>
                      <a:pPr algn="ctr"/>
                      <a:r>
                        <a:rPr lang="en-US" dirty="0"/>
                        <a:t>0.59847</a:t>
                      </a:r>
                      <a:endParaRPr lang="en-IN" dirty="0"/>
                    </a:p>
                  </a:txBody>
                  <a:tcPr/>
                </a:tc>
                <a:extLst>
                  <a:ext uri="{0D108BD9-81ED-4DB2-BD59-A6C34878D82A}">
                    <a16:rowId xmlns:a16="http://schemas.microsoft.com/office/drawing/2014/main" val="1900315664"/>
                  </a:ext>
                </a:extLst>
              </a:tr>
              <a:tr h="370840">
                <a:tc>
                  <a:txBody>
                    <a:bodyPr/>
                    <a:lstStyle/>
                    <a:p>
                      <a:pPr algn="ctr"/>
                      <a:r>
                        <a:rPr lang="en-US" dirty="0"/>
                        <a:t>2%</a:t>
                      </a:r>
                      <a:endParaRPr lang="en-IN" dirty="0"/>
                    </a:p>
                  </a:txBody>
                  <a:tcPr/>
                </a:tc>
                <a:tc>
                  <a:txBody>
                    <a:bodyPr/>
                    <a:lstStyle/>
                    <a:p>
                      <a:pPr algn="ctr"/>
                      <a:r>
                        <a:rPr lang="en-US" dirty="0"/>
                        <a:t>1063.236</a:t>
                      </a:r>
                      <a:endParaRPr lang="en-IN" dirty="0"/>
                    </a:p>
                  </a:txBody>
                  <a:tcPr/>
                </a:tc>
                <a:tc>
                  <a:txBody>
                    <a:bodyPr/>
                    <a:lstStyle/>
                    <a:p>
                      <a:pPr algn="ctr"/>
                      <a:r>
                        <a:rPr lang="en-US" dirty="0"/>
                        <a:t>3902.5296</a:t>
                      </a:r>
                      <a:endParaRPr lang="en-IN" dirty="0"/>
                    </a:p>
                  </a:txBody>
                  <a:tcPr/>
                </a:tc>
                <a:tc>
                  <a:txBody>
                    <a:bodyPr/>
                    <a:lstStyle/>
                    <a:p>
                      <a:pPr algn="ctr"/>
                      <a:r>
                        <a:rPr lang="en-US" dirty="0"/>
                        <a:t>2.09e-4</a:t>
                      </a:r>
                    </a:p>
                  </a:txBody>
                  <a:tcPr/>
                </a:tc>
                <a:tc>
                  <a:txBody>
                    <a:bodyPr/>
                    <a:lstStyle/>
                    <a:p>
                      <a:pPr algn="ctr"/>
                      <a:r>
                        <a:rPr lang="en-US" dirty="0"/>
                        <a:t>1084.24e-6</a:t>
                      </a:r>
                      <a:endParaRPr lang="en-IN" dirty="0"/>
                    </a:p>
                  </a:txBody>
                  <a:tcPr/>
                </a:tc>
                <a:tc>
                  <a:txBody>
                    <a:bodyPr/>
                    <a:lstStyle/>
                    <a:p>
                      <a:pPr algn="ctr"/>
                      <a:r>
                        <a:rPr lang="en-US" dirty="0"/>
                        <a:t>0.59932</a:t>
                      </a:r>
                      <a:endParaRPr lang="en-IN" dirty="0"/>
                    </a:p>
                  </a:txBody>
                  <a:tcPr/>
                </a:tc>
                <a:extLst>
                  <a:ext uri="{0D108BD9-81ED-4DB2-BD59-A6C34878D82A}">
                    <a16:rowId xmlns:a16="http://schemas.microsoft.com/office/drawing/2014/main" val="2532477452"/>
                  </a:ext>
                </a:extLst>
              </a:tr>
              <a:tr h="370840">
                <a:tc>
                  <a:txBody>
                    <a:bodyPr/>
                    <a:lstStyle/>
                    <a:p>
                      <a:pPr algn="ctr"/>
                      <a:r>
                        <a:rPr lang="en-US" dirty="0"/>
                        <a:t>4%</a:t>
                      </a:r>
                      <a:endParaRPr lang="en-IN" dirty="0"/>
                    </a:p>
                  </a:txBody>
                  <a:tcPr/>
                </a:tc>
                <a:tc>
                  <a:txBody>
                    <a:bodyPr/>
                    <a:lstStyle/>
                    <a:p>
                      <a:pPr algn="ctr"/>
                      <a:r>
                        <a:rPr lang="en-US" dirty="0"/>
                        <a:t>1128.272</a:t>
                      </a:r>
                      <a:endParaRPr lang="en-IN" dirty="0"/>
                    </a:p>
                  </a:txBody>
                  <a:tcPr/>
                </a:tc>
                <a:tc>
                  <a:txBody>
                    <a:bodyPr/>
                    <a:lstStyle/>
                    <a:p>
                      <a:pPr algn="ctr"/>
                      <a:r>
                        <a:rPr lang="en-US" dirty="0"/>
                        <a:t>3655.2772</a:t>
                      </a:r>
                      <a:endParaRPr lang="en-IN" dirty="0"/>
                    </a:p>
                  </a:txBody>
                  <a:tcPr/>
                </a:tc>
                <a:tc>
                  <a:txBody>
                    <a:bodyPr/>
                    <a:lstStyle/>
                    <a:p>
                      <a:pPr algn="ctr"/>
                      <a:r>
                        <a:rPr lang="en-US" dirty="0"/>
                        <a:t>2.0798e-4</a:t>
                      </a:r>
                      <a:endParaRPr lang="en-IN" dirty="0"/>
                    </a:p>
                  </a:txBody>
                  <a:tcPr/>
                </a:tc>
                <a:tc>
                  <a:txBody>
                    <a:bodyPr/>
                    <a:lstStyle/>
                    <a:p>
                      <a:pPr algn="ctr"/>
                      <a:r>
                        <a:rPr lang="en-US" dirty="0"/>
                        <a:t>1199.06e-6</a:t>
                      </a:r>
                      <a:endParaRPr lang="en-IN" dirty="0"/>
                    </a:p>
                  </a:txBody>
                  <a:tcPr/>
                </a:tc>
                <a:tc>
                  <a:txBody>
                    <a:bodyPr/>
                    <a:lstStyle/>
                    <a:p>
                      <a:pPr algn="ctr"/>
                      <a:r>
                        <a:rPr lang="en-US" dirty="0"/>
                        <a:t>0.60067</a:t>
                      </a:r>
                      <a:endParaRPr lang="en-IN" dirty="0"/>
                    </a:p>
                  </a:txBody>
                  <a:tcPr/>
                </a:tc>
                <a:extLst>
                  <a:ext uri="{0D108BD9-81ED-4DB2-BD59-A6C34878D82A}">
                    <a16:rowId xmlns:a16="http://schemas.microsoft.com/office/drawing/2014/main" val="1830512130"/>
                  </a:ext>
                </a:extLst>
              </a:tr>
            </a:tbl>
          </a:graphicData>
        </a:graphic>
      </p:graphicFrame>
      <p:sp>
        <p:nvSpPr>
          <p:cNvPr id="7" name="TextBox 6">
            <a:extLst>
              <a:ext uri="{FF2B5EF4-FFF2-40B4-BE49-F238E27FC236}">
                <a16:creationId xmlns:a16="http://schemas.microsoft.com/office/drawing/2014/main" id="{2F2FF546-E806-3FE8-7B67-A6EB778D7F03}"/>
              </a:ext>
            </a:extLst>
          </p:cNvPr>
          <p:cNvSpPr txBox="1"/>
          <p:nvPr/>
        </p:nvSpPr>
        <p:spPr>
          <a:xfrm>
            <a:off x="2824579" y="6094583"/>
            <a:ext cx="7519387" cy="307777"/>
          </a:xfrm>
          <a:prstGeom prst="rect">
            <a:avLst/>
          </a:prstGeom>
          <a:noFill/>
        </p:spPr>
        <p:txBody>
          <a:bodyPr wrap="square" rtlCol="0">
            <a:spAutoFit/>
          </a:bodyPr>
          <a:lstStyle/>
          <a:p>
            <a:r>
              <a:rPr lang="en-US" dirty="0"/>
              <a:t>Table-7: Water based Silicon oxide Nanofluid Thermo-physical properties at T=293 K.</a:t>
            </a:r>
            <a:endParaRPr lang="en-IN" dirty="0"/>
          </a:p>
        </p:txBody>
      </p:sp>
      <p:graphicFrame>
        <p:nvGraphicFramePr>
          <p:cNvPr id="8" name="Table 6">
            <a:extLst>
              <a:ext uri="{FF2B5EF4-FFF2-40B4-BE49-F238E27FC236}">
                <a16:creationId xmlns:a16="http://schemas.microsoft.com/office/drawing/2014/main" id="{A2F7ACFA-03CC-FD81-FA6B-FCCDE277154D}"/>
              </a:ext>
            </a:extLst>
          </p:cNvPr>
          <p:cNvGraphicFramePr>
            <a:graphicFrameLocks noGrp="1"/>
          </p:cNvGraphicFramePr>
          <p:nvPr>
            <p:extLst>
              <p:ext uri="{D42A27DB-BD31-4B8C-83A1-F6EECF244321}">
                <p14:modId xmlns:p14="http://schemas.microsoft.com/office/powerpoint/2010/main" val="2879206667"/>
              </p:ext>
            </p:extLst>
          </p:nvPr>
        </p:nvGraphicFramePr>
        <p:xfrm>
          <a:off x="1075185" y="3760130"/>
          <a:ext cx="10041629" cy="2214880"/>
        </p:xfrm>
        <a:graphic>
          <a:graphicData uri="http://schemas.openxmlformats.org/drawingml/2006/table">
            <a:tbl>
              <a:tblPr firstRow="1" bandRow="1">
                <a:tableStyleId>{5C22544A-7EE6-4342-B048-85BDC9FD1C3A}</a:tableStyleId>
              </a:tblPr>
              <a:tblGrid>
                <a:gridCol w="1505287">
                  <a:extLst>
                    <a:ext uri="{9D8B030D-6E8A-4147-A177-3AD203B41FA5}">
                      <a16:colId xmlns:a16="http://schemas.microsoft.com/office/drawing/2014/main" val="934211682"/>
                    </a:ext>
                  </a:extLst>
                </a:gridCol>
                <a:gridCol w="1549590">
                  <a:extLst>
                    <a:ext uri="{9D8B030D-6E8A-4147-A177-3AD203B41FA5}">
                      <a16:colId xmlns:a16="http://schemas.microsoft.com/office/drawing/2014/main" val="1873711354"/>
                    </a:ext>
                  </a:extLst>
                </a:gridCol>
                <a:gridCol w="1486157">
                  <a:extLst>
                    <a:ext uri="{9D8B030D-6E8A-4147-A177-3AD203B41FA5}">
                      <a16:colId xmlns:a16="http://schemas.microsoft.com/office/drawing/2014/main" val="2120564476"/>
                    </a:ext>
                  </a:extLst>
                </a:gridCol>
                <a:gridCol w="1957378">
                  <a:extLst>
                    <a:ext uri="{9D8B030D-6E8A-4147-A177-3AD203B41FA5}">
                      <a16:colId xmlns:a16="http://schemas.microsoft.com/office/drawing/2014/main" val="3682931566"/>
                    </a:ext>
                  </a:extLst>
                </a:gridCol>
                <a:gridCol w="1536865">
                  <a:extLst>
                    <a:ext uri="{9D8B030D-6E8A-4147-A177-3AD203B41FA5}">
                      <a16:colId xmlns:a16="http://schemas.microsoft.com/office/drawing/2014/main" val="1165736770"/>
                    </a:ext>
                  </a:extLst>
                </a:gridCol>
                <a:gridCol w="2006352">
                  <a:extLst>
                    <a:ext uri="{9D8B030D-6E8A-4147-A177-3AD203B41FA5}">
                      <a16:colId xmlns:a16="http://schemas.microsoft.com/office/drawing/2014/main" val="3205318651"/>
                    </a:ext>
                  </a:extLst>
                </a:gridCol>
              </a:tblGrid>
              <a:tr h="370840">
                <a:tc>
                  <a:txBody>
                    <a:bodyPr/>
                    <a:lstStyle/>
                    <a:p>
                      <a:pPr algn="ctr"/>
                      <a:r>
                        <a:rPr lang="en-US" dirty="0"/>
                        <a:t>Volume concentration</a:t>
                      </a:r>
                      <a:endParaRPr lang="en-IN" dirty="0"/>
                    </a:p>
                  </a:txBody>
                  <a:tcPr/>
                </a:tc>
                <a:tc>
                  <a:txBody>
                    <a:bodyPr/>
                    <a:lstStyle/>
                    <a:p>
                      <a:pPr algn="ctr"/>
                      <a:r>
                        <a:rPr lang="en-US" dirty="0"/>
                        <a:t>Density[kg/m3]</a:t>
                      </a:r>
                      <a:endParaRPr lang="en-IN" dirty="0"/>
                    </a:p>
                  </a:txBody>
                  <a:tcPr/>
                </a:tc>
                <a:tc>
                  <a:txBody>
                    <a:bodyPr/>
                    <a:lstStyle/>
                    <a:p>
                      <a:pPr algn="ctr"/>
                      <a:r>
                        <a:rPr lang="en-US" dirty="0"/>
                        <a:t>Specific Heat[J/</a:t>
                      </a:r>
                      <a:r>
                        <a:rPr lang="en-US" dirty="0" err="1"/>
                        <a:t>Kg.K</a:t>
                      </a:r>
                      <a:r>
                        <a:rPr lang="en-US" dirty="0"/>
                        <a:t>]</a:t>
                      </a:r>
                      <a:endParaRPr lang="en-IN" dirty="0"/>
                    </a:p>
                  </a:txBody>
                  <a:tcPr/>
                </a:tc>
                <a:tc>
                  <a:txBody>
                    <a:bodyPr/>
                    <a:lstStyle/>
                    <a:p>
                      <a:pPr algn="ctr"/>
                      <a:r>
                        <a:rPr lang="en-US" dirty="0"/>
                        <a:t>Volumetric Expansion Coefficient[1/K]</a:t>
                      </a:r>
                      <a:endParaRPr lang="en-IN" dirty="0"/>
                    </a:p>
                  </a:txBody>
                  <a:tcPr/>
                </a:tc>
                <a:tc>
                  <a:txBody>
                    <a:bodyPr/>
                    <a:lstStyle/>
                    <a:p>
                      <a:pPr algn="ctr"/>
                      <a:r>
                        <a:rPr lang="en-US" dirty="0"/>
                        <a:t>Dynamic Viscosity[</a:t>
                      </a:r>
                      <a:r>
                        <a:rPr lang="en-US" dirty="0" err="1"/>
                        <a:t>Pa.s</a:t>
                      </a:r>
                      <a:r>
                        <a:rPr lang="en-US" dirty="0"/>
                        <a:t>]</a:t>
                      </a:r>
                      <a:endParaRPr lang="en-IN" dirty="0"/>
                    </a:p>
                  </a:txBody>
                  <a:tcPr/>
                </a:tc>
                <a:tc>
                  <a:txBody>
                    <a:bodyPr/>
                    <a:lstStyle/>
                    <a:p>
                      <a:pPr algn="ctr"/>
                      <a:r>
                        <a:rPr lang="en-US" dirty="0"/>
                        <a:t>Thermal conductivity[W/</a:t>
                      </a:r>
                      <a:r>
                        <a:rPr lang="en-US" dirty="0" err="1"/>
                        <a:t>m.K</a:t>
                      </a:r>
                      <a:r>
                        <a:rPr lang="en-US" dirty="0"/>
                        <a:t>]</a:t>
                      </a:r>
                      <a:endParaRPr lang="en-IN" dirty="0"/>
                    </a:p>
                  </a:txBody>
                  <a:tcPr/>
                </a:tc>
                <a:extLst>
                  <a:ext uri="{0D108BD9-81ED-4DB2-BD59-A6C34878D82A}">
                    <a16:rowId xmlns:a16="http://schemas.microsoft.com/office/drawing/2014/main" val="1577348000"/>
                  </a:ext>
                </a:extLst>
              </a:tr>
              <a:tr h="370840">
                <a:tc>
                  <a:txBody>
                    <a:bodyPr/>
                    <a:lstStyle/>
                    <a:p>
                      <a:pPr algn="ctr"/>
                      <a:r>
                        <a:rPr lang="en-US" dirty="0"/>
                        <a:t>0%</a:t>
                      </a:r>
                    </a:p>
                  </a:txBody>
                  <a:tcPr/>
                </a:tc>
                <a:tc>
                  <a:txBody>
                    <a:bodyPr/>
                    <a:lstStyle/>
                    <a:p>
                      <a:pPr algn="ctr"/>
                      <a:r>
                        <a:rPr lang="en-US" dirty="0"/>
                        <a:t>998.2</a:t>
                      </a:r>
                      <a:endParaRPr lang="en-IN" dirty="0"/>
                    </a:p>
                  </a:txBody>
                  <a:tcPr/>
                </a:tc>
                <a:tc>
                  <a:txBody>
                    <a:bodyPr/>
                    <a:lstStyle/>
                    <a:p>
                      <a:pPr algn="ctr"/>
                      <a:r>
                        <a:rPr lang="en-US" dirty="0"/>
                        <a:t>4182</a:t>
                      </a:r>
                      <a:endParaRPr lang="en-IN" dirty="0"/>
                    </a:p>
                  </a:txBody>
                  <a:tcPr/>
                </a:tc>
                <a:tc>
                  <a:txBody>
                    <a:bodyPr/>
                    <a:lstStyle/>
                    <a:p>
                      <a:pPr algn="ctr"/>
                      <a:r>
                        <a:rPr lang="en-US" dirty="0"/>
                        <a:t>2.1e-4</a:t>
                      </a:r>
                      <a:endParaRPr lang="en-IN" dirty="0"/>
                    </a:p>
                  </a:txBody>
                  <a:tcPr/>
                </a:tc>
                <a:tc>
                  <a:txBody>
                    <a:bodyPr/>
                    <a:lstStyle/>
                    <a:p>
                      <a:pPr algn="ctr"/>
                      <a:r>
                        <a:rPr lang="en-US" dirty="0"/>
                        <a:t>993e-6</a:t>
                      </a:r>
                      <a:endParaRPr lang="en-IN" dirty="0"/>
                    </a:p>
                  </a:txBody>
                  <a:tcPr/>
                </a:tc>
                <a:tc>
                  <a:txBody>
                    <a:bodyPr/>
                    <a:lstStyle/>
                    <a:p>
                      <a:pPr algn="ctr"/>
                      <a:r>
                        <a:rPr lang="en-US" dirty="0"/>
                        <a:t>0.597</a:t>
                      </a:r>
                      <a:endParaRPr lang="en-IN" dirty="0"/>
                    </a:p>
                  </a:txBody>
                  <a:tcPr/>
                </a:tc>
                <a:extLst>
                  <a:ext uri="{0D108BD9-81ED-4DB2-BD59-A6C34878D82A}">
                    <a16:rowId xmlns:a16="http://schemas.microsoft.com/office/drawing/2014/main" val="2742920245"/>
                  </a:ext>
                </a:extLst>
              </a:tr>
              <a:tr h="370840">
                <a:tc>
                  <a:txBody>
                    <a:bodyPr/>
                    <a:lstStyle/>
                    <a:p>
                      <a:pPr algn="ctr"/>
                      <a:r>
                        <a:rPr lang="en-US" dirty="0"/>
                        <a:t>1%</a:t>
                      </a:r>
                      <a:endParaRPr lang="en-IN" dirty="0"/>
                    </a:p>
                  </a:txBody>
                  <a:tcPr/>
                </a:tc>
                <a:tc>
                  <a:txBody>
                    <a:bodyPr/>
                    <a:lstStyle/>
                    <a:p>
                      <a:pPr algn="ctr"/>
                      <a:r>
                        <a:rPr lang="en-US" dirty="0"/>
                        <a:t>1010.418</a:t>
                      </a:r>
                      <a:endParaRPr lang="en-IN" dirty="0"/>
                    </a:p>
                  </a:txBody>
                  <a:tcPr/>
                </a:tc>
                <a:tc>
                  <a:txBody>
                    <a:bodyPr/>
                    <a:lstStyle/>
                    <a:p>
                      <a:pPr algn="ctr"/>
                      <a:r>
                        <a:rPr lang="en-US" dirty="0"/>
                        <a:t>4106.48532</a:t>
                      </a:r>
                      <a:endParaRPr lang="en-IN" dirty="0"/>
                    </a:p>
                  </a:txBody>
                  <a:tcPr/>
                </a:tc>
                <a:tc>
                  <a:txBody>
                    <a:bodyPr/>
                    <a:lstStyle/>
                    <a:p>
                      <a:pPr algn="ctr"/>
                      <a:r>
                        <a:rPr lang="en-US" dirty="0"/>
                        <a:t>2.0914e-4</a:t>
                      </a:r>
                      <a:endParaRPr lang="en-IN" dirty="0"/>
                    </a:p>
                  </a:txBody>
                  <a:tcPr/>
                </a:tc>
                <a:tc>
                  <a:txBody>
                    <a:bodyPr/>
                    <a:lstStyle/>
                    <a:p>
                      <a:pPr algn="ctr"/>
                      <a:r>
                        <a:rPr lang="en-US" dirty="0"/>
                        <a:t>1018.47e-6</a:t>
                      </a:r>
                      <a:endParaRPr lang="en-IN" dirty="0"/>
                    </a:p>
                  </a:txBody>
                  <a:tcPr/>
                </a:tc>
                <a:tc>
                  <a:txBody>
                    <a:bodyPr/>
                    <a:lstStyle/>
                    <a:p>
                      <a:pPr algn="ctr"/>
                      <a:r>
                        <a:rPr lang="en-US" dirty="0"/>
                        <a:t>0.600717</a:t>
                      </a:r>
                      <a:endParaRPr lang="en-IN" dirty="0"/>
                    </a:p>
                  </a:txBody>
                  <a:tcPr/>
                </a:tc>
                <a:extLst>
                  <a:ext uri="{0D108BD9-81ED-4DB2-BD59-A6C34878D82A}">
                    <a16:rowId xmlns:a16="http://schemas.microsoft.com/office/drawing/2014/main" val="1900315664"/>
                  </a:ext>
                </a:extLst>
              </a:tr>
              <a:tr h="370840">
                <a:tc>
                  <a:txBody>
                    <a:bodyPr/>
                    <a:lstStyle/>
                    <a:p>
                      <a:pPr algn="ctr"/>
                      <a:r>
                        <a:rPr lang="en-US" dirty="0"/>
                        <a:t>2%</a:t>
                      </a:r>
                      <a:endParaRPr lang="en-IN" dirty="0"/>
                    </a:p>
                  </a:txBody>
                  <a:tcPr/>
                </a:tc>
                <a:tc>
                  <a:txBody>
                    <a:bodyPr/>
                    <a:lstStyle/>
                    <a:p>
                      <a:pPr algn="ctr"/>
                      <a:r>
                        <a:rPr lang="en-US" dirty="0"/>
                        <a:t>1022.636</a:t>
                      </a:r>
                      <a:endParaRPr lang="en-IN" dirty="0"/>
                    </a:p>
                  </a:txBody>
                  <a:tcPr/>
                </a:tc>
                <a:tc>
                  <a:txBody>
                    <a:bodyPr/>
                    <a:lstStyle/>
                    <a:p>
                      <a:pPr algn="ctr"/>
                      <a:r>
                        <a:rPr lang="en-US" dirty="0"/>
                        <a:t>4032.77505</a:t>
                      </a:r>
                      <a:endParaRPr lang="en-IN" dirty="0"/>
                    </a:p>
                  </a:txBody>
                  <a:tcPr/>
                </a:tc>
                <a:tc>
                  <a:txBody>
                    <a:bodyPr/>
                    <a:lstStyle/>
                    <a:p>
                      <a:pPr algn="ctr"/>
                      <a:r>
                        <a:rPr lang="en-US" dirty="0"/>
                        <a:t>2.0827e-4</a:t>
                      </a:r>
                    </a:p>
                  </a:txBody>
                  <a:tcPr/>
                </a:tc>
                <a:tc>
                  <a:txBody>
                    <a:bodyPr/>
                    <a:lstStyle/>
                    <a:p>
                      <a:pPr algn="ctr"/>
                      <a:r>
                        <a:rPr lang="en-US" dirty="0"/>
                        <a:t>1045.23e-6</a:t>
                      </a:r>
                      <a:endParaRPr lang="en-IN" dirty="0"/>
                    </a:p>
                  </a:txBody>
                  <a:tcPr/>
                </a:tc>
                <a:tc>
                  <a:txBody>
                    <a:bodyPr/>
                    <a:lstStyle/>
                    <a:p>
                      <a:pPr algn="ctr"/>
                      <a:r>
                        <a:rPr lang="en-US" dirty="0"/>
                        <a:t>0.60287</a:t>
                      </a:r>
                      <a:endParaRPr lang="en-IN" dirty="0"/>
                    </a:p>
                  </a:txBody>
                  <a:tcPr/>
                </a:tc>
                <a:extLst>
                  <a:ext uri="{0D108BD9-81ED-4DB2-BD59-A6C34878D82A}">
                    <a16:rowId xmlns:a16="http://schemas.microsoft.com/office/drawing/2014/main" val="2532477452"/>
                  </a:ext>
                </a:extLst>
              </a:tr>
              <a:tr h="370840">
                <a:tc>
                  <a:txBody>
                    <a:bodyPr/>
                    <a:lstStyle/>
                    <a:p>
                      <a:pPr algn="ctr"/>
                      <a:r>
                        <a:rPr lang="en-US" dirty="0"/>
                        <a:t>4%</a:t>
                      </a:r>
                      <a:endParaRPr lang="en-IN" dirty="0"/>
                    </a:p>
                  </a:txBody>
                  <a:tcPr/>
                </a:tc>
                <a:tc>
                  <a:txBody>
                    <a:bodyPr/>
                    <a:lstStyle/>
                    <a:p>
                      <a:pPr algn="ctr"/>
                      <a:r>
                        <a:rPr lang="en-US" dirty="0"/>
                        <a:t>1047.072</a:t>
                      </a:r>
                      <a:endParaRPr lang="en-IN" dirty="0"/>
                    </a:p>
                  </a:txBody>
                  <a:tcPr/>
                </a:tc>
                <a:tc>
                  <a:txBody>
                    <a:bodyPr/>
                    <a:lstStyle/>
                    <a:p>
                      <a:pPr algn="ctr"/>
                      <a:r>
                        <a:rPr lang="en-US" dirty="0"/>
                        <a:t>3890.51517</a:t>
                      </a:r>
                      <a:endParaRPr lang="en-IN" dirty="0"/>
                    </a:p>
                  </a:txBody>
                  <a:tcPr/>
                </a:tc>
                <a:tc>
                  <a:txBody>
                    <a:bodyPr/>
                    <a:lstStyle/>
                    <a:p>
                      <a:pPr algn="ctr"/>
                      <a:r>
                        <a:rPr lang="en-US" dirty="0"/>
                        <a:t>2.0650e-4</a:t>
                      </a:r>
                      <a:endParaRPr lang="en-IN" dirty="0"/>
                    </a:p>
                  </a:txBody>
                  <a:tcPr/>
                </a:tc>
                <a:tc>
                  <a:txBody>
                    <a:bodyPr/>
                    <a:lstStyle/>
                    <a:p>
                      <a:pPr algn="ctr"/>
                      <a:r>
                        <a:rPr lang="en-US" dirty="0"/>
                        <a:t>1102.62e-6</a:t>
                      </a:r>
                      <a:endParaRPr lang="en-IN" dirty="0"/>
                    </a:p>
                  </a:txBody>
                  <a:tcPr/>
                </a:tc>
                <a:tc>
                  <a:txBody>
                    <a:bodyPr/>
                    <a:lstStyle/>
                    <a:p>
                      <a:pPr algn="ctr"/>
                      <a:r>
                        <a:rPr lang="en-US" dirty="0"/>
                        <a:t>0.60628</a:t>
                      </a:r>
                      <a:endParaRPr lang="en-IN" dirty="0"/>
                    </a:p>
                  </a:txBody>
                  <a:tcPr/>
                </a:tc>
                <a:extLst>
                  <a:ext uri="{0D108BD9-81ED-4DB2-BD59-A6C34878D82A}">
                    <a16:rowId xmlns:a16="http://schemas.microsoft.com/office/drawing/2014/main" val="1830512130"/>
                  </a:ext>
                </a:extLst>
              </a:tr>
            </a:tbl>
          </a:graphicData>
        </a:graphic>
      </p:graphicFrame>
      <p:sp>
        <p:nvSpPr>
          <p:cNvPr id="11" name="TextBox 10">
            <a:extLst>
              <a:ext uri="{FF2B5EF4-FFF2-40B4-BE49-F238E27FC236}">
                <a16:creationId xmlns:a16="http://schemas.microsoft.com/office/drawing/2014/main" id="{5984CC10-6A59-0EFD-A61E-4899B9D71817}"/>
              </a:ext>
            </a:extLst>
          </p:cNvPr>
          <p:cNvSpPr txBox="1"/>
          <p:nvPr/>
        </p:nvSpPr>
        <p:spPr>
          <a:xfrm>
            <a:off x="2824579" y="2942493"/>
            <a:ext cx="7519387" cy="307777"/>
          </a:xfrm>
          <a:prstGeom prst="rect">
            <a:avLst/>
          </a:prstGeom>
          <a:noFill/>
        </p:spPr>
        <p:txBody>
          <a:bodyPr wrap="square" rtlCol="0">
            <a:spAutoFit/>
          </a:bodyPr>
          <a:lstStyle/>
          <a:p>
            <a:r>
              <a:rPr lang="en-US" dirty="0"/>
              <a:t>Table-6: Water based Titanium oxide Nanofluid Thermo-physical properties at T=293 K.</a:t>
            </a:r>
            <a:endParaRPr lang="en-IN" dirty="0"/>
          </a:p>
        </p:txBody>
      </p:sp>
    </p:spTree>
    <p:extLst>
      <p:ext uri="{BB962C8B-B14F-4D97-AF65-F5344CB8AC3E}">
        <p14:creationId xmlns:p14="http://schemas.microsoft.com/office/powerpoint/2010/main" val="2517215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000-2481-DCBC-5823-73239D1DD7ED}"/>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Results and Discussion:</a:t>
            </a:r>
            <a:endParaRPr lang="en-IN"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E1644F8-5778-C9F5-3E61-54D82CDAB240}"/>
              </a:ext>
            </a:extLst>
          </p:cNvPr>
          <p:cNvSpPr>
            <a:spLocks noGrp="1"/>
          </p:cNvSpPr>
          <p:nvPr>
            <p:ph type="body" idx="1"/>
          </p:nvPr>
        </p:nvSpPr>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Results are obtained for 3 different nanofluids and we considered Reynolds number as constant value 100, Richardson number varying as 0.1, 0.5, 1, 2, 3, 5, and 0%, 1%, 2%, 4% volume concentrations.</a:t>
            </a:r>
          </a:p>
          <a:p>
            <a:pPr>
              <a:lnSpc>
                <a:spcPct val="100000"/>
              </a:lnSpc>
            </a:pPr>
            <a:r>
              <a:rPr lang="en-US" sz="2400" dirty="0">
                <a:latin typeface="Times New Roman" panose="02020603050405020304" pitchFamily="18" charset="0"/>
                <a:cs typeface="Times New Roman" panose="02020603050405020304" pitchFamily="18" charset="0"/>
              </a:rPr>
              <a:t>Results are reported in terms of average convective heat transfer coefficient, average Nusselt number, wall shear stress and required pumping power profiles.</a:t>
            </a:r>
          </a:p>
          <a:p>
            <a:pPr>
              <a:lnSpc>
                <a:spcPct val="100000"/>
              </a:lnSpc>
            </a:pPr>
            <a:r>
              <a:rPr lang="en-US" sz="2400" dirty="0">
                <a:latin typeface="Times New Roman" panose="02020603050405020304" pitchFamily="18" charset="0"/>
                <a:cs typeface="Times New Roman" panose="02020603050405020304" pitchFamily="18" charset="0"/>
              </a:rPr>
              <a:t>The above result profiles are considered for varying volume concentrations and for 3 different nanofluids.</a:t>
            </a:r>
          </a:p>
          <a:p>
            <a:pPr marL="114300" indent="0">
              <a:lnSpc>
                <a:spcPct val="100000"/>
              </a:lnSpc>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57A1E35-5937-D549-0A54-E07D27AF57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24</a:t>
            </a:fld>
            <a:endParaRPr lang="en-IN"/>
          </a:p>
        </p:txBody>
      </p:sp>
    </p:spTree>
    <p:extLst>
      <p:ext uri="{BB962C8B-B14F-4D97-AF65-F5344CB8AC3E}">
        <p14:creationId xmlns:p14="http://schemas.microsoft.com/office/powerpoint/2010/main" val="2802921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Aluminum-oxide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25</a:t>
            </a:fld>
            <a:endParaRPr lang="en-IN"/>
          </a:p>
        </p:txBody>
      </p:sp>
    </p:spTree>
    <p:extLst>
      <p:ext uri="{BB962C8B-B14F-4D97-AF65-F5344CB8AC3E}">
        <p14:creationId xmlns:p14="http://schemas.microsoft.com/office/powerpoint/2010/main" val="2449312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140ABD-1A45-F779-9707-E00305C9A3FA}"/>
              </a:ext>
            </a:extLst>
          </p:cNvPr>
          <p:cNvSpPr>
            <a:spLocks noGrp="1"/>
          </p:cNvSpPr>
          <p:nvPr>
            <p:ph type="body" idx="1"/>
          </p:nvPr>
        </p:nvSpPr>
        <p:spPr>
          <a:xfrm>
            <a:off x="171043" y="53020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26</a:t>
            </a:fld>
            <a:endParaRPr lang="en-IN" dirty="0"/>
          </a:p>
        </p:txBody>
      </p:sp>
      <p:graphicFrame>
        <p:nvGraphicFramePr>
          <p:cNvPr id="6" name="Table 5">
            <a:extLst>
              <a:ext uri="{FF2B5EF4-FFF2-40B4-BE49-F238E27FC236}">
                <a16:creationId xmlns:a16="http://schemas.microsoft.com/office/drawing/2014/main" id="{D02BE81C-755B-7F05-026E-177F13760F4B}"/>
              </a:ext>
            </a:extLst>
          </p:cNvPr>
          <p:cNvGraphicFramePr>
            <a:graphicFrameLocks noGrp="1"/>
          </p:cNvGraphicFramePr>
          <p:nvPr>
            <p:extLst>
              <p:ext uri="{D42A27DB-BD31-4B8C-83A1-F6EECF244321}">
                <p14:modId xmlns:p14="http://schemas.microsoft.com/office/powerpoint/2010/main" val="3871149879"/>
              </p:ext>
            </p:extLst>
          </p:nvPr>
        </p:nvGraphicFramePr>
        <p:xfrm>
          <a:off x="170747" y="2018249"/>
          <a:ext cx="7033481" cy="2744280"/>
        </p:xfrm>
        <a:graphic>
          <a:graphicData uri="http://schemas.openxmlformats.org/drawingml/2006/table">
            <a:tbl>
              <a:tblPr>
                <a:tableStyleId>{5C22544A-7EE6-4342-B048-85BDC9FD1C3A}</a:tableStyleId>
              </a:tblPr>
              <a:tblGrid>
                <a:gridCol w="377893">
                  <a:extLst>
                    <a:ext uri="{9D8B030D-6E8A-4147-A177-3AD203B41FA5}">
                      <a16:colId xmlns:a16="http://schemas.microsoft.com/office/drawing/2014/main" val="2990826301"/>
                    </a:ext>
                  </a:extLst>
                </a:gridCol>
                <a:gridCol w="1608967">
                  <a:extLst>
                    <a:ext uri="{9D8B030D-6E8A-4147-A177-3AD203B41FA5}">
                      <a16:colId xmlns:a16="http://schemas.microsoft.com/office/drawing/2014/main" val="1756253964"/>
                    </a:ext>
                  </a:extLst>
                </a:gridCol>
                <a:gridCol w="1708699">
                  <a:extLst>
                    <a:ext uri="{9D8B030D-6E8A-4147-A177-3AD203B41FA5}">
                      <a16:colId xmlns:a16="http://schemas.microsoft.com/office/drawing/2014/main" val="3939546437"/>
                    </a:ext>
                  </a:extLst>
                </a:gridCol>
                <a:gridCol w="1688830">
                  <a:extLst>
                    <a:ext uri="{9D8B030D-6E8A-4147-A177-3AD203B41FA5}">
                      <a16:colId xmlns:a16="http://schemas.microsoft.com/office/drawing/2014/main" val="4178842131"/>
                    </a:ext>
                  </a:extLst>
                </a:gridCol>
                <a:gridCol w="1649092">
                  <a:extLst>
                    <a:ext uri="{9D8B030D-6E8A-4147-A177-3AD203B41FA5}">
                      <a16:colId xmlns:a16="http://schemas.microsoft.com/office/drawing/2014/main" val="2804265148"/>
                    </a:ext>
                  </a:extLst>
                </a:gridCol>
              </a:tblGrid>
              <a:tr h="421404">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I</a:t>
                      </a: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1%</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2%</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4%</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933656185"/>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5.448133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6.313574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7.354223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10.66781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645562944"/>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21.25401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24.13026</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27.49459</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37.61598</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793197726"/>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34.20216</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38.32862</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43.09314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57.02608</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509006483"/>
                  </a:ext>
                </a:extLst>
              </a:tr>
              <a:tr h="41270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50.52384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55.85764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61.9484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79.28623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94215745"/>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60.97899</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66.90591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73.63438</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92.51907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224505078"/>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74.30826</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80.81237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88.13717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108.3699</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190742375"/>
                  </a:ext>
                </a:extLst>
              </a:tr>
            </a:tbl>
          </a:graphicData>
        </a:graphic>
      </p:graphicFrame>
      <p:sp>
        <p:nvSpPr>
          <p:cNvPr id="2" name="TextBox 1">
            <a:extLst>
              <a:ext uri="{FF2B5EF4-FFF2-40B4-BE49-F238E27FC236}">
                <a16:creationId xmlns:a16="http://schemas.microsoft.com/office/drawing/2014/main" id="{6547DB72-DE52-C340-C1F7-33442EE6D226}"/>
              </a:ext>
            </a:extLst>
          </p:cNvPr>
          <p:cNvSpPr txBox="1"/>
          <p:nvPr/>
        </p:nvSpPr>
        <p:spPr>
          <a:xfrm>
            <a:off x="639487" y="4796852"/>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Table-8: Heat transfer coefficient values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graphicFrame>
        <p:nvGraphicFramePr>
          <p:cNvPr id="5" name="Chart 4">
            <a:extLst>
              <a:ext uri="{FF2B5EF4-FFF2-40B4-BE49-F238E27FC236}">
                <a16:creationId xmlns:a16="http://schemas.microsoft.com/office/drawing/2014/main" id="{C159E729-60BC-A181-0F46-51D31647E1C3}"/>
              </a:ext>
            </a:extLst>
          </p:cNvPr>
          <p:cNvGraphicFramePr>
            <a:graphicFrameLocks/>
          </p:cNvGraphicFramePr>
          <p:nvPr>
            <p:extLst>
              <p:ext uri="{D42A27DB-BD31-4B8C-83A1-F6EECF244321}">
                <p14:modId xmlns:p14="http://schemas.microsoft.com/office/powerpoint/2010/main" val="791579706"/>
              </p:ext>
            </p:extLst>
          </p:nvPr>
        </p:nvGraphicFramePr>
        <p:xfrm>
          <a:off x="7449253" y="2004498"/>
          <a:ext cx="4572000" cy="274427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96B4BE7B-B5DA-AE16-CB7B-74D6CC277E24}"/>
              </a:ext>
            </a:extLst>
          </p:cNvPr>
          <p:cNvSpPr txBox="1"/>
          <p:nvPr/>
        </p:nvSpPr>
        <p:spPr>
          <a:xfrm>
            <a:off x="7107463" y="4796186"/>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Graph-2: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5658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27</a:t>
            </a:fld>
            <a:endParaRPr lang="en-IN"/>
          </a:p>
        </p:txBody>
      </p:sp>
      <p:graphicFrame>
        <p:nvGraphicFramePr>
          <p:cNvPr id="5" name="Table 4">
            <a:extLst>
              <a:ext uri="{FF2B5EF4-FFF2-40B4-BE49-F238E27FC236}">
                <a16:creationId xmlns:a16="http://schemas.microsoft.com/office/drawing/2014/main" id="{EDCA5E73-4EC2-47CD-0F95-39689D92C201}"/>
              </a:ext>
            </a:extLst>
          </p:cNvPr>
          <p:cNvGraphicFramePr>
            <a:graphicFrameLocks noGrp="1"/>
          </p:cNvGraphicFramePr>
          <p:nvPr>
            <p:extLst>
              <p:ext uri="{D42A27DB-BD31-4B8C-83A1-F6EECF244321}">
                <p14:modId xmlns:p14="http://schemas.microsoft.com/office/powerpoint/2010/main" val="2418361684"/>
              </p:ext>
            </p:extLst>
          </p:nvPr>
        </p:nvGraphicFramePr>
        <p:xfrm>
          <a:off x="81280" y="2249962"/>
          <a:ext cx="7183118" cy="2844961"/>
        </p:xfrm>
        <a:graphic>
          <a:graphicData uri="http://schemas.openxmlformats.org/drawingml/2006/table">
            <a:tbl>
              <a:tblPr>
                <a:tableStyleId>{5C22544A-7EE6-4342-B048-85BDC9FD1C3A}</a:tableStyleId>
              </a:tblPr>
              <a:tblGrid>
                <a:gridCol w="471376">
                  <a:extLst>
                    <a:ext uri="{9D8B030D-6E8A-4147-A177-3AD203B41FA5}">
                      <a16:colId xmlns:a16="http://schemas.microsoft.com/office/drawing/2014/main" val="4198509243"/>
                    </a:ext>
                  </a:extLst>
                </a:gridCol>
                <a:gridCol w="1651132">
                  <a:extLst>
                    <a:ext uri="{9D8B030D-6E8A-4147-A177-3AD203B41FA5}">
                      <a16:colId xmlns:a16="http://schemas.microsoft.com/office/drawing/2014/main" val="3503092882"/>
                    </a:ext>
                  </a:extLst>
                </a:gridCol>
                <a:gridCol w="1630481">
                  <a:extLst>
                    <a:ext uri="{9D8B030D-6E8A-4147-A177-3AD203B41FA5}">
                      <a16:colId xmlns:a16="http://schemas.microsoft.com/office/drawing/2014/main" val="2323618815"/>
                    </a:ext>
                  </a:extLst>
                </a:gridCol>
                <a:gridCol w="1735482">
                  <a:extLst>
                    <a:ext uri="{9D8B030D-6E8A-4147-A177-3AD203B41FA5}">
                      <a16:colId xmlns:a16="http://schemas.microsoft.com/office/drawing/2014/main" val="1717605694"/>
                    </a:ext>
                  </a:extLst>
                </a:gridCol>
                <a:gridCol w="1694647">
                  <a:extLst>
                    <a:ext uri="{9D8B030D-6E8A-4147-A177-3AD203B41FA5}">
                      <a16:colId xmlns:a16="http://schemas.microsoft.com/office/drawing/2014/main" val="3168652703"/>
                    </a:ext>
                  </a:extLst>
                </a:gridCol>
              </a:tblGrid>
              <a:tr h="406423">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I</a:t>
                      </a: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338813346"/>
                  </a:ext>
                </a:extLst>
              </a:tr>
              <a:tr h="406423">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0.091258509</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0.101504405</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0.118235096</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0.162124772</a:t>
                      </a:r>
                    </a:p>
                  </a:txBody>
                  <a:tcPr marL="7620" marR="7620" marT="7620" marB="0" anchor="b"/>
                </a:tc>
                <a:extLst>
                  <a:ext uri="{0D108BD9-81ED-4DB2-BD59-A6C34878D82A}">
                    <a16:rowId xmlns:a16="http://schemas.microsoft.com/office/drawing/2014/main" val="2236396752"/>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0.356013568</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0.387946302</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0.442035209</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0.571671429</a:t>
                      </a:r>
                    </a:p>
                  </a:txBody>
                  <a:tcPr marL="7620" marR="7620" marT="7620" marB="0" anchor="b"/>
                </a:tc>
                <a:extLst>
                  <a:ext uri="{0D108BD9-81ED-4DB2-BD59-A6C34878D82A}">
                    <a16:rowId xmlns:a16="http://schemas.microsoft.com/office/drawing/2014/main" val="1074989563"/>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0.572900503</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0.616215756</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0.692815756</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0.866657751</a:t>
                      </a:r>
                    </a:p>
                  </a:txBody>
                  <a:tcPr marL="7620" marR="7620" marT="7620" marB="0" anchor="b"/>
                </a:tc>
                <a:extLst>
                  <a:ext uri="{0D108BD9-81ED-4DB2-BD59-A6C34878D82A}">
                    <a16:rowId xmlns:a16="http://schemas.microsoft.com/office/drawing/2014/main" val="144407571"/>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0.846295477</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0.898032797</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0.995954984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1.204957903</a:t>
                      </a:r>
                    </a:p>
                  </a:txBody>
                  <a:tcPr marL="7620" marR="7620" marT="7620" marB="0" anchor="b"/>
                </a:tc>
                <a:extLst>
                  <a:ext uri="{0D108BD9-81ED-4DB2-BD59-A6C34878D82A}">
                    <a16:rowId xmlns:a16="http://schemas.microsoft.com/office/drawing/2014/main" val="3837719220"/>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1.021423618</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1.075657717</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1.183832476</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1.406064894</a:t>
                      </a:r>
                    </a:p>
                  </a:txBody>
                  <a:tcPr marL="7620" marR="7620" marT="7620" marB="0" anchor="b"/>
                </a:tc>
                <a:extLst>
                  <a:ext uri="{0D108BD9-81ED-4DB2-BD59-A6C34878D82A}">
                    <a16:rowId xmlns:a16="http://schemas.microsoft.com/office/drawing/2014/main" val="2775973222"/>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1.244694472</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1.299234244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1.416996302</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1.646958967</a:t>
                      </a:r>
                    </a:p>
                  </a:txBody>
                  <a:tcPr marL="7620" marR="7620" marT="7620" marB="0" anchor="b"/>
                </a:tc>
                <a:extLst>
                  <a:ext uri="{0D108BD9-81ED-4DB2-BD59-A6C34878D82A}">
                    <a16:rowId xmlns:a16="http://schemas.microsoft.com/office/drawing/2014/main" val="1690442074"/>
                  </a:ext>
                </a:extLst>
              </a:tr>
            </a:tbl>
          </a:graphicData>
        </a:graphic>
      </p:graphicFrame>
      <p:sp>
        <p:nvSpPr>
          <p:cNvPr id="7" name="TextBox 6">
            <a:extLst>
              <a:ext uri="{FF2B5EF4-FFF2-40B4-BE49-F238E27FC236}">
                <a16:creationId xmlns:a16="http://schemas.microsoft.com/office/drawing/2014/main" id="{E3E60F45-F002-1771-2F72-423F287E153A}"/>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Table-9: Nusselt Number values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Graph-3: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E2E18562-1A4A-AE31-E5DC-4E4C3C201C2D}"/>
              </a:ext>
            </a:extLst>
          </p:cNvPr>
          <p:cNvGraphicFramePr>
            <a:graphicFrameLocks/>
          </p:cNvGraphicFramePr>
          <p:nvPr>
            <p:extLst>
              <p:ext uri="{D42A27DB-BD31-4B8C-83A1-F6EECF244321}">
                <p14:modId xmlns:p14="http://schemas.microsoft.com/office/powerpoint/2010/main" val="637084510"/>
              </p:ext>
            </p:extLst>
          </p:nvPr>
        </p:nvGraphicFramePr>
        <p:xfrm>
          <a:off x="7435516" y="2300842"/>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44945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a16="http://schemas.microsoft.com/office/drawing/2014/main"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28</a:t>
            </a:fld>
            <a:endParaRPr lang="en-IN" dirty="0"/>
          </a:p>
        </p:txBody>
      </p:sp>
      <p:graphicFrame>
        <p:nvGraphicFramePr>
          <p:cNvPr id="5" name="Table 4">
            <a:extLst>
              <a:ext uri="{FF2B5EF4-FFF2-40B4-BE49-F238E27FC236}">
                <a16:creationId xmlns:a16="http://schemas.microsoft.com/office/drawing/2014/main" id="{C59B748C-44A6-A45A-02B7-A170EC9C24CD}"/>
              </a:ext>
            </a:extLst>
          </p:cNvPr>
          <p:cNvGraphicFramePr>
            <a:graphicFrameLocks noGrp="1"/>
          </p:cNvGraphicFramePr>
          <p:nvPr>
            <p:extLst>
              <p:ext uri="{D42A27DB-BD31-4B8C-83A1-F6EECF244321}">
                <p14:modId xmlns:p14="http://schemas.microsoft.com/office/powerpoint/2010/main" val="2161979179"/>
              </p:ext>
            </p:extLst>
          </p:nvPr>
        </p:nvGraphicFramePr>
        <p:xfrm>
          <a:off x="193040" y="2529840"/>
          <a:ext cx="7051040" cy="2631440"/>
        </p:xfrm>
        <a:graphic>
          <a:graphicData uri="http://schemas.openxmlformats.org/drawingml/2006/table">
            <a:tbl>
              <a:tblPr>
                <a:tableStyleId>{5C22544A-7EE6-4342-B048-85BDC9FD1C3A}</a:tableStyleId>
              </a:tblPr>
              <a:tblGrid>
                <a:gridCol w="355600">
                  <a:extLst>
                    <a:ext uri="{9D8B030D-6E8A-4147-A177-3AD203B41FA5}">
                      <a16:colId xmlns:a16="http://schemas.microsoft.com/office/drawing/2014/main" val="3446392137"/>
                    </a:ext>
                  </a:extLst>
                </a:gridCol>
                <a:gridCol w="1636219">
                  <a:extLst>
                    <a:ext uri="{9D8B030D-6E8A-4147-A177-3AD203B41FA5}">
                      <a16:colId xmlns:a16="http://schemas.microsoft.com/office/drawing/2014/main" val="3151176488"/>
                    </a:ext>
                  </a:extLst>
                </a:gridCol>
                <a:gridCol w="1712964">
                  <a:extLst>
                    <a:ext uri="{9D8B030D-6E8A-4147-A177-3AD203B41FA5}">
                      <a16:colId xmlns:a16="http://schemas.microsoft.com/office/drawing/2014/main" val="3515559416"/>
                    </a:ext>
                  </a:extLst>
                </a:gridCol>
                <a:gridCol w="1693047">
                  <a:extLst>
                    <a:ext uri="{9D8B030D-6E8A-4147-A177-3AD203B41FA5}">
                      <a16:colId xmlns:a16="http://schemas.microsoft.com/office/drawing/2014/main" val="2359506830"/>
                    </a:ext>
                  </a:extLst>
                </a:gridCol>
                <a:gridCol w="1653210">
                  <a:extLst>
                    <a:ext uri="{9D8B030D-6E8A-4147-A177-3AD203B41FA5}">
                      <a16:colId xmlns:a16="http://schemas.microsoft.com/office/drawing/2014/main" val="4179383239"/>
                    </a:ext>
                  </a:extLst>
                </a:gridCol>
              </a:tblGrid>
              <a:tr h="375920">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I</a:t>
                      </a: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4% </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929871101"/>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0.006635436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0.00761144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0.008943619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0.01345261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96676248"/>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0.006806649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0.007800849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0.009149997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0.01370168</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42644940"/>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0.007022164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0.008039304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0.009411325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0.01402205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638552301"/>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0.007462541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0.008532352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0.009957971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0.01470695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040135678"/>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0.00791004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0.009037794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0.01052422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0.01543468</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7587935"/>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0.008801587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0.01005109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0.01167057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0.01694618</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548788571"/>
                  </a:ext>
                </a:extLst>
              </a:tr>
            </a:tbl>
          </a:graphicData>
        </a:graphic>
      </p:graphicFrame>
      <p:graphicFrame>
        <p:nvGraphicFramePr>
          <p:cNvPr id="6" name="Chart 5">
            <a:extLst>
              <a:ext uri="{FF2B5EF4-FFF2-40B4-BE49-F238E27FC236}">
                <a16:creationId xmlns:a16="http://schemas.microsoft.com/office/drawing/2014/main" id="{633AA3CD-B7D3-7B6E-B0D0-0D634DBADCA4}"/>
              </a:ext>
            </a:extLst>
          </p:cNvPr>
          <p:cNvGraphicFramePr>
            <a:graphicFrameLocks/>
          </p:cNvGraphicFramePr>
          <p:nvPr>
            <p:extLst>
              <p:ext uri="{D42A27DB-BD31-4B8C-83A1-F6EECF244321}">
                <p14:modId xmlns:p14="http://schemas.microsoft.com/office/powerpoint/2010/main" val="3275043944"/>
              </p:ext>
            </p:extLst>
          </p:nvPr>
        </p:nvGraphicFramePr>
        <p:xfrm>
          <a:off x="7426960" y="241808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92A1A65A-AC30-5090-80F4-29B17D5A0894}"/>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Table-10: Average Shear Stress values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484BEB9-9B86-941B-3E3F-E76F4F3E3CD7}"/>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Graph-4: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4008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0878-CB9A-75A4-FA1B-D6A2AF606F76}"/>
              </a:ext>
            </a:extLst>
          </p:cNvPr>
          <p:cNvSpPr>
            <a:spLocks noGrp="1"/>
          </p:cNvSpPr>
          <p:nvPr>
            <p:ph type="title"/>
          </p:nvPr>
        </p:nvSpPr>
        <p:spPr>
          <a:xfrm>
            <a:off x="96521" y="785171"/>
            <a:ext cx="12207239" cy="1159196"/>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wall-1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CA01963A-99E8-F397-8A7C-FBF9E2C5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29</a:t>
            </a:fld>
            <a:endParaRPr lang="en-IN"/>
          </a:p>
        </p:txBody>
      </p:sp>
      <p:graphicFrame>
        <p:nvGraphicFramePr>
          <p:cNvPr id="5" name="Table 4">
            <a:extLst>
              <a:ext uri="{FF2B5EF4-FFF2-40B4-BE49-F238E27FC236}">
                <a16:creationId xmlns:a16="http://schemas.microsoft.com/office/drawing/2014/main" id="{8C6C5D96-C2D7-5538-D2C1-C31CA3A45B1D}"/>
              </a:ext>
            </a:extLst>
          </p:cNvPr>
          <p:cNvGraphicFramePr>
            <a:graphicFrameLocks noGrp="1"/>
          </p:cNvGraphicFramePr>
          <p:nvPr>
            <p:extLst>
              <p:ext uri="{D42A27DB-BD31-4B8C-83A1-F6EECF244321}">
                <p14:modId xmlns:p14="http://schemas.microsoft.com/office/powerpoint/2010/main" val="3404619753"/>
              </p:ext>
            </p:extLst>
          </p:nvPr>
        </p:nvGraphicFramePr>
        <p:xfrm>
          <a:off x="96521" y="2524444"/>
          <a:ext cx="7249160" cy="2661917"/>
        </p:xfrm>
        <a:graphic>
          <a:graphicData uri="http://schemas.openxmlformats.org/drawingml/2006/table">
            <a:tbl>
              <a:tblPr>
                <a:tableStyleId>{5C22544A-7EE6-4342-B048-85BDC9FD1C3A}</a:tableStyleId>
              </a:tblPr>
              <a:tblGrid>
                <a:gridCol w="411479">
                  <a:extLst>
                    <a:ext uri="{9D8B030D-6E8A-4147-A177-3AD203B41FA5}">
                      <a16:colId xmlns:a16="http://schemas.microsoft.com/office/drawing/2014/main" val="2795962390"/>
                    </a:ext>
                  </a:extLst>
                </a:gridCol>
                <a:gridCol w="1636307">
                  <a:extLst>
                    <a:ext uri="{9D8B030D-6E8A-4147-A177-3AD203B41FA5}">
                      <a16:colId xmlns:a16="http://schemas.microsoft.com/office/drawing/2014/main" val="61328649"/>
                    </a:ext>
                  </a:extLst>
                </a:gridCol>
                <a:gridCol w="1761096">
                  <a:extLst>
                    <a:ext uri="{9D8B030D-6E8A-4147-A177-3AD203B41FA5}">
                      <a16:colId xmlns:a16="http://schemas.microsoft.com/office/drawing/2014/main" val="2247585191"/>
                    </a:ext>
                  </a:extLst>
                </a:gridCol>
                <a:gridCol w="1740617">
                  <a:extLst>
                    <a:ext uri="{9D8B030D-6E8A-4147-A177-3AD203B41FA5}">
                      <a16:colId xmlns:a16="http://schemas.microsoft.com/office/drawing/2014/main" val="3863815568"/>
                    </a:ext>
                  </a:extLst>
                </a:gridCol>
                <a:gridCol w="1699661">
                  <a:extLst>
                    <a:ext uri="{9D8B030D-6E8A-4147-A177-3AD203B41FA5}">
                      <a16:colId xmlns:a16="http://schemas.microsoft.com/office/drawing/2014/main" val="2474150619"/>
                    </a:ext>
                  </a:extLst>
                </a:gridCol>
              </a:tblGrid>
              <a:tr h="633791">
                <a:tc>
                  <a:txBody>
                    <a:bodyPr/>
                    <a:lstStyle/>
                    <a:p>
                      <a:pPr algn="ctr" fontAlgn="b"/>
                      <a:r>
                        <a:rPr lang="en-IN" sz="1200" b="1" i="0" u="none" strike="noStrike" dirty="0">
                          <a:solidFill>
                            <a:srgbClr val="000000"/>
                          </a:solidFill>
                          <a:effectLst/>
                          <a:latin typeface="Times New Roman" panose="02020603050405020304" pitchFamily="18" charset="0"/>
                          <a:cs typeface="Times New Roman" panose="02020603050405020304" pitchFamily="18" charset="0"/>
                        </a:rPr>
                        <a:t>RI</a:t>
                      </a: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0%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1%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2%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4%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823742035"/>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5.5320113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6.419944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7.4921297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10.932921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837378525"/>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22.653324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25.855989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29.661206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41.379692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7159024"/>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37.677835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42.50302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48.186551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65.240079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953104897"/>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57.567447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64.091134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71.705004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93.902767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531469380"/>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70.73386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78.135024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86.719146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111.32035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510157847"/>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87.913914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96.183623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105.67565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132.3072</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56591457"/>
                  </a:ext>
                </a:extLst>
              </a:tr>
            </a:tbl>
          </a:graphicData>
        </a:graphic>
      </p:graphicFrame>
      <p:graphicFrame>
        <p:nvGraphicFramePr>
          <p:cNvPr id="6" name="Chart 5">
            <a:extLst>
              <a:ext uri="{FF2B5EF4-FFF2-40B4-BE49-F238E27FC236}">
                <a16:creationId xmlns:a16="http://schemas.microsoft.com/office/drawing/2014/main" id="{385E3399-1E71-8648-D871-99B38627A307}"/>
              </a:ext>
            </a:extLst>
          </p:cNvPr>
          <p:cNvGraphicFramePr>
            <a:graphicFrameLocks/>
          </p:cNvGraphicFramePr>
          <p:nvPr>
            <p:extLst>
              <p:ext uri="{D42A27DB-BD31-4B8C-83A1-F6EECF244321}">
                <p14:modId xmlns:p14="http://schemas.microsoft.com/office/powerpoint/2010/main" val="3425698686"/>
              </p:ext>
            </p:extLst>
          </p:nvPr>
        </p:nvGraphicFramePr>
        <p:xfrm>
          <a:off x="7523479" y="2443161"/>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E034D3B6-FD6A-1089-14F7-DCDDB6D4ACBB}"/>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Table-11: Heat Transfer coefficient in wall-1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10428B-736B-41A9-228C-FA63865B33C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Graph-5: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185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CCBF-DE91-52AD-6AE5-57B314F0DDF5}"/>
              </a:ext>
            </a:extLst>
          </p:cNvPr>
          <p:cNvSpPr>
            <a:spLocks noGrp="1"/>
          </p:cNvSpPr>
          <p:nvPr>
            <p:ph type="title"/>
          </p:nvPr>
        </p:nvSpPr>
        <p:spPr/>
        <p:txBody>
          <a:bodyPr/>
          <a:lstStyle/>
          <a:p>
            <a:r>
              <a:rPr lang="en-IN" dirty="0"/>
              <a:t>                            </a:t>
            </a:r>
            <a:r>
              <a:rPr lang="en-IN" sz="3200" dirty="0">
                <a:latin typeface="Times New Roman" panose="02020603050405020304" pitchFamily="18" charset="0"/>
                <a:cs typeface="Times New Roman" panose="02020603050405020304" pitchFamily="18" charset="0"/>
              </a:rPr>
              <a:t> </a:t>
            </a:r>
            <a:r>
              <a:rPr lang="en-IN" sz="3200" b="1" dirty="0">
                <a:latin typeface="Times New Roman" panose="02020603050405020304" pitchFamily="18" charset="0"/>
                <a:cs typeface="Times New Roman" panose="02020603050405020304" pitchFamily="18" charset="0"/>
              </a:rPr>
              <a:t>Introduction</a:t>
            </a:r>
            <a:r>
              <a:rPr lang="en-IN" sz="3200" dirty="0">
                <a:latin typeface="Times New Roman" panose="02020603050405020304" pitchFamily="18" charset="0"/>
                <a:cs typeface="Times New Roman" panose="02020603050405020304" pitchFamily="18" charset="0"/>
              </a:rPr>
              <a:t> </a:t>
            </a:r>
          </a:p>
        </p:txBody>
      </p:sp>
      <p:sp>
        <p:nvSpPr>
          <p:cNvPr id="3" name="Text Placeholder 2">
            <a:extLst>
              <a:ext uri="{FF2B5EF4-FFF2-40B4-BE49-F238E27FC236}">
                <a16:creationId xmlns:a16="http://schemas.microsoft.com/office/drawing/2014/main" id="{DBC9DCEA-5017-FCDB-7281-8DF9A97D05E2}"/>
              </a:ext>
            </a:extLst>
          </p:cNvPr>
          <p:cNvSpPr>
            <a:spLocks noGrp="1"/>
          </p:cNvSpPr>
          <p:nvPr>
            <p:ph type="body" idx="1"/>
          </p:nvPr>
        </p:nvSpPr>
        <p:spPr>
          <a:xfrm>
            <a:off x="838200" y="1371092"/>
            <a:ext cx="10515600" cy="4351338"/>
          </a:xfrm>
        </p:spPr>
        <p:txBody>
          <a:bodyPr>
            <a:noAutofit/>
          </a:bodyPr>
          <a:lstStyle/>
          <a:p>
            <a:pPr algn="just">
              <a:lnSpc>
                <a:spcPct val="100000"/>
              </a:lnSpc>
            </a:pP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In our project , we consider a equilateral triangular cross sectioned duct and we used pure water H</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O as base fluid and 3 different nano particles Al</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O</a:t>
            </a:r>
            <a:r>
              <a:rPr lang="en-IN" sz="2400" baseline="-25000" dirty="0">
                <a:latin typeface="Times New Roman" panose="02020603050405020304" pitchFamily="18" charset="0"/>
                <a:cs typeface="Times New Roman" panose="02020603050405020304" pitchFamily="18" charset="0"/>
              </a:rPr>
              <a:t>3</a:t>
            </a:r>
            <a:r>
              <a:rPr lang="en-IN" sz="2400" dirty="0">
                <a:latin typeface="Times New Roman" panose="02020603050405020304" pitchFamily="18" charset="0"/>
                <a:cs typeface="Times New Roman" panose="02020603050405020304" pitchFamily="18" charset="0"/>
              </a:rPr>
              <a:t>  , SiO</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 and TiO</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a:t>
            </a:r>
          </a:p>
          <a:p>
            <a:pPr algn="just">
              <a:lnSpc>
                <a:spcPct val="100000"/>
              </a:lnSpc>
            </a:pPr>
            <a:r>
              <a:rPr lang="en-IN" sz="2400" dirty="0">
                <a:latin typeface="Times New Roman" panose="02020603050405020304" pitchFamily="18" charset="0"/>
                <a:cs typeface="Times New Roman" panose="02020603050405020304" pitchFamily="18" charset="0"/>
              </a:rPr>
              <a:t>We evaluate and compare their thermal features and  fluid dynamic with different Richardson number values and different nano particle volume concentrations.</a:t>
            </a:r>
          </a:p>
          <a:p>
            <a:pPr algn="just">
              <a:lnSpc>
                <a:spcPct val="10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We are trying to improve the heating transfer properties in triangular duct by using various nanofluids.</a:t>
            </a:r>
          </a:p>
          <a:p>
            <a:pPr algn="just">
              <a:lnSpc>
                <a:spcPct val="10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Here we are using aluminum oxide-water, titanium oxide-water, silicon oxide-water based nanofluids.</a:t>
            </a:r>
          </a:p>
          <a:p>
            <a:pPr algn="just">
              <a:lnSpc>
                <a:spcPct val="10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uniform heat flux is provide for each wall of ducts and particle size of nanofluid is equal to 30nm.</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1FFAAB6-416D-3449-E5EF-7F84250DD2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a:t>
            </a:fld>
            <a:endParaRPr lang="en-IN"/>
          </a:p>
        </p:txBody>
      </p:sp>
    </p:spTree>
    <p:extLst>
      <p:ext uri="{BB962C8B-B14F-4D97-AF65-F5344CB8AC3E}">
        <p14:creationId xmlns:p14="http://schemas.microsoft.com/office/powerpoint/2010/main" val="777737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F7E-A073-0D4B-3ADD-4E494D0ED375}"/>
              </a:ext>
            </a:extLst>
          </p:cNvPr>
          <p:cNvSpPr>
            <a:spLocks noGrp="1"/>
          </p:cNvSpPr>
          <p:nvPr>
            <p:ph type="title"/>
          </p:nvPr>
        </p:nvSpPr>
        <p:spPr>
          <a:xfrm>
            <a:off x="81280" y="759143"/>
            <a:ext cx="12354560" cy="1008697"/>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wall-2 &amp; wall-3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ADB4EF69-1432-0A8D-A834-B72BC2BD17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30</a:t>
            </a:fld>
            <a:endParaRPr lang="en-IN"/>
          </a:p>
        </p:txBody>
      </p:sp>
      <p:graphicFrame>
        <p:nvGraphicFramePr>
          <p:cNvPr id="5" name="Table 4">
            <a:extLst>
              <a:ext uri="{FF2B5EF4-FFF2-40B4-BE49-F238E27FC236}">
                <a16:creationId xmlns:a16="http://schemas.microsoft.com/office/drawing/2014/main" id="{7EEA149A-EDBB-198F-EC60-778843250E23}"/>
              </a:ext>
            </a:extLst>
          </p:cNvPr>
          <p:cNvGraphicFramePr>
            <a:graphicFrameLocks noGrp="1"/>
          </p:cNvGraphicFramePr>
          <p:nvPr>
            <p:extLst>
              <p:ext uri="{D42A27DB-BD31-4B8C-83A1-F6EECF244321}">
                <p14:modId xmlns:p14="http://schemas.microsoft.com/office/powerpoint/2010/main" val="626025167"/>
              </p:ext>
            </p:extLst>
          </p:nvPr>
        </p:nvGraphicFramePr>
        <p:xfrm>
          <a:off x="81280" y="2468881"/>
          <a:ext cx="7325359" cy="2631439"/>
        </p:xfrm>
        <a:graphic>
          <a:graphicData uri="http://schemas.openxmlformats.org/drawingml/2006/table">
            <a:tbl>
              <a:tblPr>
                <a:tableStyleId>{5C22544A-7EE6-4342-B048-85BDC9FD1C3A}</a:tableStyleId>
              </a:tblPr>
              <a:tblGrid>
                <a:gridCol w="426720">
                  <a:extLst>
                    <a:ext uri="{9D8B030D-6E8A-4147-A177-3AD203B41FA5}">
                      <a16:colId xmlns:a16="http://schemas.microsoft.com/office/drawing/2014/main" val="1005978623"/>
                    </a:ext>
                  </a:extLst>
                </a:gridCol>
                <a:gridCol w="1642591">
                  <a:extLst>
                    <a:ext uri="{9D8B030D-6E8A-4147-A177-3AD203B41FA5}">
                      <a16:colId xmlns:a16="http://schemas.microsoft.com/office/drawing/2014/main" val="1333868664"/>
                    </a:ext>
                  </a:extLst>
                </a:gridCol>
                <a:gridCol w="1779608">
                  <a:extLst>
                    <a:ext uri="{9D8B030D-6E8A-4147-A177-3AD203B41FA5}">
                      <a16:colId xmlns:a16="http://schemas.microsoft.com/office/drawing/2014/main" val="4193297568"/>
                    </a:ext>
                  </a:extLst>
                </a:gridCol>
                <a:gridCol w="1758913">
                  <a:extLst>
                    <a:ext uri="{9D8B030D-6E8A-4147-A177-3AD203B41FA5}">
                      <a16:colId xmlns:a16="http://schemas.microsoft.com/office/drawing/2014/main" val="669319686"/>
                    </a:ext>
                  </a:extLst>
                </a:gridCol>
                <a:gridCol w="1717527">
                  <a:extLst>
                    <a:ext uri="{9D8B030D-6E8A-4147-A177-3AD203B41FA5}">
                      <a16:colId xmlns:a16="http://schemas.microsoft.com/office/drawing/2014/main" val="1512253936"/>
                    </a:ext>
                  </a:extLst>
                </a:gridCol>
              </a:tblGrid>
              <a:tr h="626533">
                <a:tc>
                  <a:txBody>
                    <a:bodyPr/>
                    <a:lstStyle/>
                    <a:p>
                      <a:pPr algn="ctr" fontAlgn="b"/>
                      <a:r>
                        <a:rPr lang="en-IN" sz="1200" b="1" i="0" u="none" strike="noStrike" dirty="0">
                          <a:solidFill>
                            <a:srgbClr val="000000"/>
                          </a:solidFill>
                          <a:effectLst/>
                          <a:latin typeface="Times New Roman" panose="02020603050405020304" pitchFamily="18" charset="0"/>
                          <a:cs typeface="Times New Roman" panose="02020603050405020304" pitchFamily="18" charset="0"/>
                        </a:rPr>
                        <a:t>RI</a:t>
                      </a: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0%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1%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2%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4%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45879863"/>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5.4061941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6.2603895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7.28526985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10.5352615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893333230"/>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20.554355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23.2673955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26.4112815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35.7341205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403372094"/>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32.464316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36.241416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40.5464375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52.9190835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734917680"/>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47.002039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51.74089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57.070094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71.9779645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693904074"/>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56.101561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61.2913465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67.0920035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83.1184305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30709419"/>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67.505434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73.1267465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79.367929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96.4012035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083876082"/>
                  </a:ext>
                </a:extLst>
              </a:tr>
            </a:tbl>
          </a:graphicData>
        </a:graphic>
      </p:graphicFrame>
      <p:graphicFrame>
        <p:nvGraphicFramePr>
          <p:cNvPr id="6" name="Chart 5">
            <a:extLst>
              <a:ext uri="{FF2B5EF4-FFF2-40B4-BE49-F238E27FC236}">
                <a16:creationId xmlns:a16="http://schemas.microsoft.com/office/drawing/2014/main" id="{3283B29D-9A94-EEAC-C1CF-7841BFADAE2A}"/>
              </a:ext>
            </a:extLst>
          </p:cNvPr>
          <p:cNvGraphicFramePr>
            <a:graphicFrameLocks/>
          </p:cNvGraphicFramePr>
          <p:nvPr>
            <p:extLst>
              <p:ext uri="{D42A27DB-BD31-4B8C-83A1-F6EECF244321}">
                <p14:modId xmlns:p14="http://schemas.microsoft.com/office/powerpoint/2010/main" val="899551686"/>
              </p:ext>
            </p:extLst>
          </p:nvPr>
        </p:nvGraphicFramePr>
        <p:xfrm>
          <a:off x="7538720" y="235712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BC31E03-3D98-D3C2-FB0A-0B1B65D0661D}"/>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Table-12: Heat Transfer coefficient in wall-1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2669BE7-11C4-CE3A-4AD6-F0F48DD4B296}"/>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Graph-6: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153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31</a:t>
            </a:fld>
            <a:endParaRPr lang="en-IN" dirty="0"/>
          </a:p>
        </p:txBody>
      </p:sp>
      <p:graphicFrame>
        <p:nvGraphicFramePr>
          <p:cNvPr id="5" name="Table 4">
            <a:extLst>
              <a:ext uri="{FF2B5EF4-FFF2-40B4-BE49-F238E27FC236}">
                <a16:creationId xmlns:a16="http://schemas.microsoft.com/office/drawing/2014/main" id="{32A7EF99-08C9-A2F5-98FC-941B9A34A87F}"/>
              </a:ext>
            </a:extLst>
          </p:cNvPr>
          <p:cNvGraphicFramePr>
            <a:graphicFrameLocks noGrp="1"/>
          </p:cNvGraphicFramePr>
          <p:nvPr>
            <p:extLst>
              <p:ext uri="{D42A27DB-BD31-4B8C-83A1-F6EECF244321}">
                <p14:modId xmlns:p14="http://schemas.microsoft.com/office/powerpoint/2010/main" val="1686358404"/>
              </p:ext>
            </p:extLst>
          </p:nvPr>
        </p:nvGraphicFramePr>
        <p:xfrm>
          <a:off x="233680" y="2438400"/>
          <a:ext cx="7223759" cy="2773680"/>
        </p:xfrm>
        <a:graphic>
          <a:graphicData uri="http://schemas.openxmlformats.org/drawingml/2006/table">
            <a:tbl>
              <a:tblPr>
                <a:tableStyleId>{5C22544A-7EE6-4342-B048-85BDC9FD1C3A}</a:tableStyleId>
              </a:tblPr>
              <a:tblGrid>
                <a:gridCol w="396240">
                  <a:extLst>
                    <a:ext uri="{9D8B030D-6E8A-4147-A177-3AD203B41FA5}">
                      <a16:colId xmlns:a16="http://schemas.microsoft.com/office/drawing/2014/main" val="2814483630"/>
                    </a:ext>
                  </a:extLst>
                </a:gridCol>
                <a:gridCol w="1644370">
                  <a:extLst>
                    <a:ext uri="{9D8B030D-6E8A-4147-A177-3AD203B41FA5}">
                      <a16:colId xmlns:a16="http://schemas.microsoft.com/office/drawing/2014/main" val="2167654756"/>
                    </a:ext>
                  </a:extLst>
                </a:gridCol>
                <a:gridCol w="1754924">
                  <a:extLst>
                    <a:ext uri="{9D8B030D-6E8A-4147-A177-3AD203B41FA5}">
                      <a16:colId xmlns:a16="http://schemas.microsoft.com/office/drawing/2014/main" val="3848940027"/>
                    </a:ext>
                  </a:extLst>
                </a:gridCol>
                <a:gridCol w="1734519">
                  <a:extLst>
                    <a:ext uri="{9D8B030D-6E8A-4147-A177-3AD203B41FA5}">
                      <a16:colId xmlns:a16="http://schemas.microsoft.com/office/drawing/2014/main" val="128415764"/>
                    </a:ext>
                  </a:extLst>
                </a:gridCol>
                <a:gridCol w="1693706">
                  <a:extLst>
                    <a:ext uri="{9D8B030D-6E8A-4147-A177-3AD203B41FA5}">
                      <a16:colId xmlns:a16="http://schemas.microsoft.com/office/drawing/2014/main" val="1484232883"/>
                    </a:ext>
                  </a:extLst>
                </a:gridCol>
              </a:tblGrid>
              <a:tr h="396240">
                <a:tc>
                  <a:txBody>
                    <a:bodyPr/>
                    <a:lstStyle/>
                    <a:p>
                      <a:pPr algn="ctr" fontAlgn="b"/>
                      <a:r>
                        <a:rPr lang="en-IN" sz="1200" b="1" i="0" u="none" strike="noStrike" dirty="0">
                          <a:solidFill>
                            <a:srgbClr val="000000"/>
                          </a:solidFill>
                          <a:effectLst/>
                          <a:latin typeface="Times New Roman" panose="02020603050405020304" pitchFamily="18" charset="0"/>
                          <a:cs typeface="Times New Roman" panose="02020603050405020304" pitchFamily="18" charset="0"/>
                        </a:rPr>
                        <a:t>RI</a:t>
                      </a: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826028772"/>
                  </a:ext>
                </a:extLst>
              </a:tr>
              <a:tr h="39624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0.05292</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0.06452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0.08159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0.14848</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93304104"/>
                  </a:ext>
                </a:extLst>
              </a:tr>
              <a:tr h="39624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0.05357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0.065301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0.08252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0.1499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984823168"/>
                  </a:ext>
                </a:extLst>
              </a:tr>
              <a:tr h="39624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0.051746</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0.06621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0.08359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0.15152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62771175"/>
                  </a:ext>
                </a:extLst>
              </a:tr>
              <a:tr h="39624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0.05317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0.067987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0.08569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0.15459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48270952"/>
                  </a:ext>
                </a:extLst>
              </a:tr>
              <a:tr h="39624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0.05729</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0.069717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0.08775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0.1577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622114554"/>
                  </a:ext>
                </a:extLst>
              </a:tr>
              <a:tr h="39624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0.06001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0.072973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0.0917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0.16385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760113853"/>
                  </a:ext>
                </a:extLst>
              </a:tr>
            </a:tbl>
          </a:graphicData>
        </a:graphic>
      </p:graphicFrame>
      <p:graphicFrame>
        <p:nvGraphicFramePr>
          <p:cNvPr id="6" name="Chart 5">
            <a:extLst>
              <a:ext uri="{FF2B5EF4-FFF2-40B4-BE49-F238E27FC236}">
                <a16:creationId xmlns:a16="http://schemas.microsoft.com/office/drawing/2014/main" id="{60121E81-B75B-C1EA-D399-4AF7B165B850}"/>
              </a:ext>
            </a:extLst>
          </p:cNvPr>
          <p:cNvGraphicFramePr>
            <a:graphicFrameLocks/>
          </p:cNvGraphicFramePr>
          <p:nvPr>
            <p:extLst>
              <p:ext uri="{D42A27DB-BD31-4B8C-83A1-F6EECF244321}">
                <p14:modId xmlns:p14="http://schemas.microsoft.com/office/powerpoint/2010/main" val="3640028726"/>
              </p:ext>
            </p:extLst>
          </p:nvPr>
        </p:nvGraphicFramePr>
        <p:xfrm>
          <a:off x="7548879" y="246888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5120DA5A-CB27-78A3-3BAC-701AA9B99614}"/>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Table-13: Pumping Power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Graph-7: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581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Titanium-oxide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32</a:t>
            </a:fld>
            <a:endParaRPr lang="en-IN"/>
          </a:p>
        </p:txBody>
      </p:sp>
    </p:spTree>
    <p:extLst>
      <p:ext uri="{BB962C8B-B14F-4D97-AF65-F5344CB8AC3E}">
        <p14:creationId xmlns:p14="http://schemas.microsoft.com/office/powerpoint/2010/main" val="909595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140ABD-1A45-F779-9707-E00305C9A3FA}"/>
              </a:ext>
            </a:extLst>
          </p:cNvPr>
          <p:cNvSpPr>
            <a:spLocks noGrp="1"/>
          </p:cNvSpPr>
          <p:nvPr>
            <p:ph type="body" idx="1"/>
          </p:nvPr>
        </p:nvSpPr>
        <p:spPr>
          <a:xfrm>
            <a:off x="171043" y="59757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33</a:t>
            </a:fld>
            <a:endParaRPr lang="en-IN" dirty="0"/>
          </a:p>
        </p:txBody>
      </p:sp>
      <p:graphicFrame>
        <p:nvGraphicFramePr>
          <p:cNvPr id="6" name="Table 5">
            <a:extLst>
              <a:ext uri="{FF2B5EF4-FFF2-40B4-BE49-F238E27FC236}">
                <a16:creationId xmlns:a16="http://schemas.microsoft.com/office/drawing/2014/main" id="{D02BE81C-755B-7F05-026E-177F13760F4B}"/>
              </a:ext>
            </a:extLst>
          </p:cNvPr>
          <p:cNvGraphicFramePr>
            <a:graphicFrameLocks noGrp="1"/>
          </p:cNvGraphicFramePr>
          <p:nvPr>
            <p:extLst>
              <p:ext uri="{D42A27DB-BD31-4B8C-83A1-F6EECF244321}">
                <p14:modId xmlns:p14="http://schemas.microsoft.com/office/powerpoint/2010/main" val="2704551868"/>
              </p:ext>
            </p:extLst>
          </p:nvPr>
        </p:nvGraphicFramePr>
        <p:xfrm>
          <a:off x="170747" y="2018249"/>
          <a:ext cx="7033481" cy="2744280"/>
        </p:xfrm>
        <a:graphic>
          <a:graphicData uri="http://schemas.openxmlformats.org/drawingml/2006/table">
            <a:tbl>
              <a:tblPr>
                <a:tableStyleId>{5C22544A-7EE6-4342-B048-85BDC9FD1C3A}</a:tableStyleId>
              </a:tblPr>
              <a:tblGrid>
                <a:gridCol w="377893">
                  <a:extLst>
                    <a:ext uri="{9D8B030D-6E8A-4147-A177-3AD203B41FA5}">
                      <a16:colId xmlns:a16="http://schemas.microsoft.com/office/drawing/2014/main" val="2990826301"/>
                    </a:ext>
                  </a:extLst>
                </a:gridCol>
                <a:gridCol w="1608967">
                  <a:extLst>
                    <a:ext uri="{9D8B030D-6E8A-4147-A177-3AD203B41FA5}">
                      <a16:colId xmlns:a16="http://schemas.microsoft.com/office/drawing/2014/main" val="1756253964"/>
                    </a:ext>
                  </a:extLst>
                </a:gridCol>
                <a:gridCol w="1708699">
                  <a:extLst>
                    <a:ext uri="{9D8B030D-6E8A-4147-A177-3AD203B41FA5}">
                      <a16:colId xmlns:a16="http://schemas.microsoft.com/office/drawing/2014/main" val="3939546437"/>
                    </a:ext>
                  </a:extLst>
                </a:gridCol>
                <a:gridCol w="1688830">
                  <a:extLst>
                    <a:ext uri="{9D8B030D-6E8A-4147-A177-3AD203B41FA5}">
                      <a16:colId xmlns:a16="http://schemas.microsoft.com/office/drawing/2014/main" val="4178842131"/>
                    </a:ext>
                  </a:extLst>
                </a:gridCol>
                <a:gridCol w="1649092">
                  <a:extLst>
                    <a:ext uri="{9D8B030D-6E8A-4147-A177-3AD203B41FA5}">
                      <a16:colId xmlns:a16="http://schemas.microsoft.com/office/drawing/2014/main" val="2804265148"/>
                    </a:ext>
                  </a:extLst>
                </a:gridCol>
              </a:tblGrid>
              <a:tr h="421404">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I</a:t>
                      </a: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1%</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2%</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4%</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933656185"/>
                  </a:ext>
                </a:extLst>
              </a:tr>
              <a:tr h="382035">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5.448133</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5.577328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5.753989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6.257199</a:t>
                      </a:r>
                    </a:p>
                  </a:txBody>
                  <a:tcPr marL="7620" marR="7620" marT="7620" marB="0" anchor="b"/>
                </a:tc>
                <a:extLst>
                  <a:ext uri="{0D108BD9-81ED-4DB2-BD59-A6C34878D82A}">
                    <a16:rowId xmlns:a16="http://schemas.microsoft.com/office/drawing/2014/main" val="2645562944"/>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21.25401</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21.67906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22.26189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23.91099</a:t>
                      </a:r>
                    </a:p>
                  </a:txBody>
                  <a:tcPr marL="7620" marR="7620" marT="7620" marB="0" anchor="b"/>
                </a:tc>
                <a:extLst>
                  <a:ext uri="{0D108BD9-81ED-4DB2-BD59-A6C34878D82A}">
                    <a16:rowId xmlns:a16="http://schemas.microsoft.com/office/drawing/2014/main" val="1793197726"/>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34.20216</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34.80476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35.63537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37.98203</a:t>
                      </a:r>
                    </a:p>
                  </a:txBody>
                  <a:tcPr marL="7620" marR="7620" marT="7620" marB="0" anchor="b"/>
                </a:tc>
                <a:extLst>
                  <a:ext uri="{0D108BD9-81ED-4DB2-BD59-A6C34878D82A}">
                    <a16:rowId xmlns:a16="http://schemas.microsoft.com/office/drawing/2014/main" val="2509006483"/>
                  </a:ext>
                </a:extLst>
              </a:tr>
              <a:tr h="41270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50.52384</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51.28837</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52.35074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55.35499</a:t>
                      </a:r>
                    </a:p>
                  </a:txBody>
                  <a:tcPr marL="7620" marR="7620" marT="7620" marB="0" anchor="b"/>
                </a:tc>
                <a:extLst>
                  <a:ext uri="{0D108BD9-81ED-4DB2-BD59-A6C34878D82A}">
                    <a16:rowId xmlns:a16="http://schemas.microsoft.com/office/drawing/2014/main" val="3294215745"/>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60.97899</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61.81585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62.98681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66.2996</a:t>
                      </a:r>
                    </a:p>
                  </a:txBody>
                  <a:tcPr marL="7620" marR="7620" marT="7620" marB="0" anchor="b"/>
                </a:tc>
                <a:extLst>
                  <a:ext uri="{0D108BD9-81ED-4DB2-BD59-A6C34878D82A}">
                    <a16:rowId xmlns:a16="http://schemas.microsoft.com/office/drawing/2014/main" val="4224505078"/>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74.30826</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75.20524</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76.47026</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80.05796</a:t>
                      </a:r>
                    </a:p>
                  </a:txBody>
                  <a:tcPr marL="7620" marR="7620" marT="7620" marB="0" anchor="b"/>
                </a:tc>
                <a:extLst>
                  <a:ext uri="{0D108BD9-81ED-4DB2-BD59-A6C34878D82A}">
                    <a16:rowId xmlns:a16="http://schemas.microsoft.com/office/drawing/2014/main" val="2190742375"/>
                  </a:ext>
                </a:extLst>
              </a:tr>
            </a:tbl>
          </a:graphicData>
        </a:graphic>
      </p:graphicFrame>
      <p:sp>
        <p:nvSpPr>
          <p:cNvPr id="2" name="TextBox 1">
            <a:extLst>
              <a:ext uri="{FF2B5EF4-FFF2-40B4-BE49-F238E27FC236}">
                <a16:creationId xmlns:a16="http://schemas.microsoft.com/office/drawing/2014/main" id="{6547DB72-DE52-C340-C1F7-33442EE6D226}"/>
              </a:ext>
            </a:extLst>
          </p:cNvPr>
          <p:cNvSpPr txBox="1"/>
          <p:nvPr/>
        </p:nvSpPr>
        <p:spPr>
          <a:xfrm>
            <a:off x="639487" y="4796852"/>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Table-14: Heat transfer coefficient values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B4BE7B-B5DA-AE16-CB7B-74D6CC277E24}"/>
              </a:ext>
            </a:extLst>
          </p:cNvPr>
          <p:cNvSpPr txBox="1"/>
          <p:nvPr/>
        </p:nvSpPr>
        <p:spPr>
          <a:xfrm>
            <a:off x="7107463" y="4796186"/>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Graph-8: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8" name="Chart 7">
            <a:extLst>
              <a:ext uri="{FF2B5EF4-FFF2-40B4-BE49-F238E27FC236}">
                <a16:creationId xmlns:a16="http://schemas.microsoft.com/office/drawing/2014/main" id="{AF405ED1-115C-09C7-070E-B0AECC678658}"/>
              </a:ext>
            </a:extLst>
          </p:cNvPr>
          <p:cNvGraphicFramePr>
            <a:graphicFrameLocks/>
          </p:cNvGraphicFramePr>
          <p:nvPr>
            <p:extLst>
              <p:ext uri="{D42A27DB-BD31-4B8C-83A1-F6EECF244321}">
                <p14:modId xmlns:p14="http://schemas.microsoft.com/office/powerpoint/2010/main" val="2183152708"/>
              </p:ext>
            </p:extLst>
          </p:nvPr>
        </p:nvGraphicFramePr>
        <p:xfrm>
          <a:off x="7449253" y="2018249"/>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3455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34</a:t>
            </a:fld>
            <a:endParaRPr lang="en-IN"/>
          </a:p>
        </p:txBody>
      </p:sp>
      <p:graphicFrame>
        <p:nvGraphicFramePr>
          <p:cNvPr id="5" name="Table 4">
            <a:extLst>
              <a:ext uri="{FF2B5EF4-FFF2-40B4-BE49-F238E27FC236}">
                <a16:creationId xmlns:a16="http://schemas.microsoft.com/office/drawing/2014/main" id="{EDCA5E73-4EC2-47CD-0F95-39689D92C201}"/>
              </a:ext>
            </a:extLst>
          </p:cNvPr>
          <p:cNvGraphicFramePr>
            <a:graphicFrameLocks noGrp="1"/>
          </p:cNvGraphicFramePr>
          <p:nvPr>
            <p:extLst>
              <p:ext uri="{D42A27DB-BD31-4B8C-83A1-F6EECF244321}">
                <p14:modId xmlns:p14="http://schemas.microsoft.com/office/powerpoint/2010/main" val="1221569097"/>
              </p:ext>
            </p:extLst>
          </p:nvPr>
        </p:nvGraphicFramePr>
        <p:xfrm>
          <a:off x="81280" y="2249962"/>
          <a:ext cx="7183118" cy="2844961"/>
        </p:xfrm>
        <a:graphic>
          <a:graphicData uri="http://schemas.openxmlformats.org/drawingml/2006/table">
            <a:tbl>
              <a:tblPr>
                <a:tableStyleId>{5C22544A-7EE6-4342-B048-85BDC9FD1C3A}</a:tableStyleId>
              </a:tblPr>
              <a:tblGrid>
                <a:gridCol w="471376">
                  <a:extLst>
                    <a:ext uri="{9D8B030D-6E8A-4147-A177-3AD203B41FA5}">
                      <a16:colId xmlns:a16="http://schemas.microsoft.com/office/drawing/2014/main" val="4198509243"/>
                    </a:ext>
                  </a:extLst>
                </a:gridCol>
                <a:gridCol w="1651132">
                  <a:extLst>
                    <a:ext uri="{9D8B030D-6E8A-4147-A177-3AD203B41FA5}">
                      <a16:colId xmlns:a16="http://schemas.microsoft.com/office/drawing/2014/main" val="3503092882"/>
                    </a:ext>
                  </a:extLst>
                </a:gridCol>
                <a:gridCol w="1630481">
                  <a:extLst>
                    <a:ext uri="{9D8B030D-6E8A-4147-A177-3AD203B41FA5}">
                      <a16:colId xmlns:a16="http://schemas.microsoft.com/office/drawing/2014/main" val="2323618815"/>
                    </a:ext>
                  </a:extLst>
                </a:gridCol>
                <a:gridCol w="1735482">
                  <a:extLst>
                    <a:ext uri="{9D8B030D-6E8A-4147-A177-3AD203B41FA5}">
                      <a16:colId xmlns:a16="http://schemas.microsoft.com/office/drawing/2014/main" val="1717605694"/>
                    </a:ext>
                  </a:extLst>
                </a:gridCol>
                <a:gridCol w="1694647">
                  <a:extLst>
                    <a:ext uri="{9D8B030D-6E8A-4147-A177-3AD203B41FA5}">
                      <a16:colId xmlns:a16="http://schemas.microsoft.com/office/drawing/2014/main" val="3168652703"/>
                    </a:ext>
                  </a:extLst>
                </a:gridCol>
              </a:tblGrid>
              <a:tr h="406423">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I</a:t>
                      </a: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338813346"/>
                  </a:ext>
                </a:extLst>
              </a:tr>
              <a:tr h="406423">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0.091258509</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0.093193109</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0.096008626</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0.104170326</a:t>
                      </a:r>
                    </a:p>
                  </a:txBody>
                  <a:tcPr marL="7620" marR="7620" marT="7620" marB="0" anchor="b"/>
                </a:tc>
                <a:extLst>
                  <a:ext uri="{0D108BD9-81ED-4DB2-BD59-A6C34878D82A}">
                    <a16:rowId xmlns:a16="http://schemas.microsoft.com/office/drawing/2014/main" val="2236396752"/>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0.356013568</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0.362241382</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0.371452479</a:t>
                      </a: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0.398071986</a:t>
                      </a:r>
                    </a:p>
                  </a:txBody>
                  <a:tcPr marL="7620" marR="7620" marT="7620" marB="0" anchor="b"/>
                </a:tc>
                <a:extLst>
                  <a:ext uri="{0D108BD9-81ED-4DB2-BD59-A6C34878D82A}">
                    <a16:rowId xmlns:a16="http://schemas.microsoft.com/office/drawing/2014/main" val="1074989563"/>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0.572900503</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0.581562317</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0.59459671</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0.632327734</a:t>
                      </a:r>
                    </a:p>
                  </a:txBody>
                  <a:tcPr marL="7620" marR="7620" marT="7620" marB="0" anchor="b"/>
                </a:tc>
                <a:extLst>
                  <a:ext uri="{0D108BD9-81ED-4DB2-BD59-A6C34878D82A}">
                    <a16:rowId xmlns:a16="http://schemas.microsoft.com/office/drawing/2014/main" val="144407571"/>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0.846295477</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0.856991495</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0.873502303</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0.921554098</a:t>
                      </a:r>
                    </a:p>
                  </a:txBody>
                  <a:tcPr marL="7620" marR="7620" marT="7620" marB="0" anchor="b"/>
                </a:tc>
                <a:extLst>
                  <a:ext uri="{0D108BD9-81ED-4DB2-BD59-A6C34878D82A}">
                    <a16:rowId xmlns:a16="http://schemas.microsoft.com/office/drawing/2014/main" val="3837719220"/>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1.021423618</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1.032898057</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1.050971267</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1.1037608</a:t>
                      </a:r>
                    </a:p>
                  </a:txBody>
                  <a:tcPr marL="7620" marR="7620" marT="7620" marB="0" anchor="b"/>
                </a:tc>
                <a:extLst>
                  <a:ext uri="{0D108BD9-81ED-4DB2-BD59-A6C34878D82A}">
                    <a16:rowId xmlns:a16="http://schemas.microsoft.com/office/drawing/2014/main" val="2775973222"/>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1.244694472</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1.256625061</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1.27595041</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1.332811028</a:t>
                      </a:r>
                    </a:p>
                  </a:txBody>
                  <a:tcPr marL="7620" marR="7620" marT="7620" marB="0" anchor="b"/>
                </a:tc>
                <a:extLst>
                  <a:ext uri="{0D108BD9-81ED-4DB2-BD59-A6C34878D82A}">
                    <a16:rowId xmlns:a16="http://schemas.microsoft.com/office/drawing/2014/main" val="1690442074"/>
                  </a:ext>
                </a:extLst>
              </a:tr>
            </a:tbl>
          </a:graphicData>
        </a:graphic>
      </p:graphicFrame>
      <p:sp>
        <p:nvSpPr>
          <p:cNvPr id="7" name="TextBox 6">
            <a:extLst>
              <a:ext uri="{FF2B5EF4-FFF2-40B4-BE49-F238E27FC236}">
                <a16:creationId xmlns:a16="http://schemas.microsoft.com/office/drawing/2014/main" id="{E3E60F45-F002-1771-2F72-423F287E153A}"/>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Table-15: Nusselt Number values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Graph-9: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A5F537F5-77F5-CE79-41DC-408FDE7EC2B6}"/>
              </a:ext>
            </a:extLst>
          </p:cNvPr>
          <p:cNvGraphicFramePr>
            <a:graphicFrameLocks/>
          </p:cNvGraphicFramePr>
          <p:nvPr>
            <p:extLst>
              <p:ext uri="{D42A27DB-BD31-4B8C-83A1-F6EECF244321}">
                <p14:modId xmlns:p14="http://schemas.microsoft.com/office/powerpoint/2010/main" val="2811755555"/>
              </p:ext>
            </p:extLst>
          </p:nvPr>
        </p:nvGraphicFramePr>
        <p:xfrm>
          <a:off x="7466618" y="2296583"/>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392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a16="http://schemas.microsoft.com/office/drawing/2014/main"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35</a:t>
            </a:fld>
            <a:endParaRPr lang="en-IN" dirty="0"/>
          </a:p>
        </p:txBody>
      </p:sp>
      <p:graphicFrame>
        <p:nvGraphicFramePr>
          <p:cNvPr id="5" name="Table 4">
            <a:extLst>
              <a:ext uri="{FF2B5EF4-FFF2-40B4-BE49-F238E27FC236}">
                <a16:creationId xmlns:a16="http://schemas.microsoft.com/office/drawing/2014/main" id="{C59B748C-44A6-A45A-02B7-A170EC9C24CD}"/>
              </a:ext>
            </a:extLst>
          </p:cNvPr>
          <p:cNvGraphicFramePr>
            <a:graphicFrameLocks noGrp="1"/>
          </p:cNvGraphicFramePr>
          <p:nvPr>
            <p:extLst>
              <p:ext uri="{D42A27DB-BD31-4B8C-83A1-F6EECF244321}">
                <p14:modId xmlns:p14="http://schemas.microsoft.com/office/powerpoint/2010/main" val="2167756290"/>
              </p:ext>
            </p:extLst>
          </p:nvPr>
        </p:nvGraphicFramePr>
        <p:xfrm>
          <a:off x="193040" y="2529840"/>
          <a:ext cx="7051040" cy="2631440"/>
        </p:xfrm>
        <a:graphic>
          <a:graphicData uri="http://schemas.openxmlformats.org/drawingml/2006/table">
            <a:tbl>
              <a:tblPr>
                <a:tableStyleId>{5C22544A-7EE6-4342-B048-85BDC9FD1C3A}</a:tableStyleId>
              </a:tblPr>
              <a:tblGrid>
                <a:gridCol w="355600">
                  <a:extLst>
                    <a:ext uri="{9D8B030D-6E8A-4147-A177-3AD203B41FA5}">
                      <a16:colId xmlns:a16="http://schemas.microsoft.com/office/drawing/2014/main" val="3446392137"/>
                    </a:ext>
                  </a:extLst>
                </a:gridCol>
                <a:gridCol w="1636219">
                  <a:extLst>
                    <a:ext uri="{9D8B030D-6E8A-4147-A177-3AD203B41FA5}">
                      <a16:colId xmlns:a16="http://schemas.microsoft.com/office/drawing/2014/main" val="3151176488"/>
                    </a:ext>
                  </a:extLst>
                </a:gridCol>
                <a:gridCol w="1712964">
                  <a:extLst>
                    <a:ext uri="{9D8B030D-6E8A-4147-A177-3AD203B41FA5}">
                      <a16:colId xmlns:a16="http://schemas.microsoft.com/office/drawing/2014/main" val="3515559416"/>
                    </a:ext>
                  </a:extLst>
                </a:gridCol>
                <a:gridCol w="1693047">
                  <a:extLst>
                    <a:ext uri="{9D8B030D-6E8A-4147-A177-3AD203B41FA5}">
                      <a16:colId xmlns:a16="http://schemas.microsoft.com/office/drawing/2014/main" val="2359506830"/>
                    </a:ext>
                  </a:extLst>
                </a:gridCol>
                <a:gridCol w="1653210">
                  <a:extLst>
                    <a:ext uri="{9D8B030D-6E8A-4147-A177-3AD203B41FA5}">
                      <a16:colId xmlns:a16="http://schemas.microsoft.com/office/drawing/2014/main" val="4179383239"/>
                    </a:ext>
                  </a:extLst>
                </a:gridCol>
              </a:tblGrid>
              <a:tr h="375920">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I</a:t>
                      </a: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4% </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929871101"/>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0.006635436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0.006982479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0.007405428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0.008497297</a:t>
                      </a:r>
                    </a:p>
                  </a:txBody>
                  <a:tcPr marL="7620" marR="7620" marT="7620" marB="0" anchor="b"/>
                </a:tc>
                <a:extLst>
                  <a:ext uri="{0D108BD9-81ED-4DB2-BD59-A6C34878D82A}">
                    <a16:rowId xmlns:a16="http://schemas.microsoft.com/office/drawing/2014/main" val="3096676248"/>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0.006806649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0.007160908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0.007592003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0.008701053</a:t>
                      </a:r>
                    </a:p>
                  </a:txBody>
                  <a:tcPr marL="7620" marR="7620" marT="7620" marB="0" anchor="b"/>
                </a:tc>
                <a:extLst>
                  <a:ext uri="{0D108BD9-81ED-4DB2-BD59-A6C34878D82A}">
                    <a16:rowId xmlns:a16="http://schemas.microsoft.com/office/drawing/2014/main" val="4142644940"/>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0.007022164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0.007385595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0.00782645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0.008957443</a:t>
                      </a:r>
                    </a:p>
                  </a:txBody>
                  <a:tcPr marL="7620" marR="7620" marT="7620" marB="0" anchor="b"/>
                </a:tc>
                <a:extLst>
                  <a:ext uri="{0D108BD9-81ED-4DB2-BD59-A6C34878D82A}">
                    <a16:rowId xmlns:a16="http://schemas.microsoft.com/office/drawing/2014/main" val="1638552301"/>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0.007462541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0.007846044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0.008308489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0.009488493</a:t>
                      </a:r>
                    </a:p>
                  </a:txBody>
                  <a:tcPr marL="7620" marR="7620" marT="7620" marB="0" anchor="b"/>
                </a:tc>
                <a:extLst>
                  <a:ext uri="{0D108BD9-81ED-4DB2-BD59-A6C34878D82A}">
                    <a16:rowId xmlns:a16="http://schemas.microsoft.com/office/drawing/2014/main" val="2040135678"/>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0.00791004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0.008314665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0.008800392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0.01003425</a:t>
                      </a:r>
                    </a:p>
                  </a:txBody>
                  <a:tcPr marL="7620" marR="7620" marT="7620" marB="0" anchor="b"/>
                </a:tc>
                <a:extLst>
                  <a:ext uri="{0D108BD9-81ED-4DB2-BD59-A6C34878D82A}">
                    <a16:rowId xmlns:a16="http://schemas.microsoft.com/office/drawing/2014/main" val="307587935"/>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0.008801587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0.009249688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0.009783857</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0.0111324</a:t>
                      </a:r>
                    </a:p>
                  </a:txBody>
                  <a:tcPr marL="7620" marR="7620" marT="7620" marB="0" anchor="b"/>
                </a:tc>
                <a:extLst>
                  <a:ext uri="{0D108BD9-81ED-4DB2-BD59-A6C34878D82A}">
                    <a16:rowId xmlns:a16="http://schemas.microsoft.com/office/drawing/2014/main" val="1548788571"/>
                  </a:ext>
                </a:extLst>
              </a:tr>
            </a:tbl>
          </a:graphicData>
        </a:graphic>
      </p:graphicFrame>
      <p:sp>
        <p:nvSpPr>
          <p:cNvPr id="7" name="TextBox 6">
            <a:extLst>
              <a:ext uri="{FF2B5EF4-FFF2-40B4-BE49-F238E27FC236}">
                <a16:creationId xmlns:a16="http://schemas.microsoft.com/office/drawing/2014/main" id="{92A1A65A-AC30-5090-80F4-29B17D5A0894}"/>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Table-16: Average Shear Stress values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484BEB9-9B86-941B-3E3F-E76F4F3E3CD7}"/>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Graph-10: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9" name="Chart 8">
            <a:extLst>
              <a:ext uri="{FF2B5EF4-FFF2-40B4-BE49-F238E27FC236}">
                <a16:creationId xmlns:a16="http://schemas.microsoft.com/office/drawing/2014/main" id="{B2DF9571-16D0-5FAC-8E69-51F0A786D62C}"/>
              </a:ext>
            </a:extLst>
          </p:cNvPr>
          <p:cNvGraphicFramePr>
            <a:graphicFrameLocks/>
          </p:cNvGraphicFramePr>
          <p:nvPr>
            <p:extLst>
              <p:ext uri="{D42A27DB-BD31-4B8C-83A1-F6EECF244321}">
                <p14:modId xmlns:p14="http://schemas.microsoft.com/office/powerpoint/2010/main" val="1029452973"/>
              </p:ext>
            </p:extLst>
          </p:nvPr>
        </p:nvGraphicFramePr>
        <p:xfrm>
          <a:off x="7426960" y="241808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2761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0878-CB9A-75A4-FA1B-D6A2AF606F76}"/>
              </a:ext>
            </a:extLst>
          </p:cNvPr>
          <p:cNvSpPr>
            <a:spLocks noGrp="1"/>
          </p:cNvSpPr>
          <p:nvPr>
            <p:ph type="title"/>
          </p:nvPr>
        </p:nvSpPr>
        <p:spPr>
          <a:xfrm>
            <a:off x="96521" y="785171"/>
            <a:ext cx="12207239" cy="1159196"/>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wall-1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CA01963A-99E8-F397-8A7C-FBF9E2C5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36</a:t>
            </a:fld>
            <a:endParaRPr lang="en-IN"/>
          </a:p>
        </p:txBody>
      </p:sp>
      <p:graphicFrame>
        <p:nvGraphicFramePr>
          <p:cNvPr id="5" name="Table 4">
            <a:extLst>
              <a:ext uri="{FF2B5EF4-FFF2-40B4-BE49-F238E27FC236}">
                <a16:creationId xmlns:a16="http://schemas.microsoft.com/office/drawing/2014/main" id="{8C6C5D96-C2D7-5538-D2C1-C31CA3A45B1D}"/>
              </a:ext>
            </a:extLst>
          </p:cNvPr>
          <p:cNvGraphicFramePr>
            <a:graphicFrameLocks noGrp="1"/>
          </p:cNvGraphicFramePr>
          <p:nvPr>
            <p:extLst>
              <p:ext uri="{D42A27DB-BD31-4B8C-83A1-F6EECF244321}">
                <p14:modId xmlns:p14="http://schemas.microsoft.com/office/powerpoint/2010/main" val="4188468885"/>
              </p:ext>
            </p:extLst>
          </p:nvPr>
        </p:nvGraphicFramePr>
        <p:xfrm>
          <a:off x="96521" y="2524444"/>
          <a:ext cx="7249160" cy="2661917"/>
        </p:xfrm>
        <a:graphic>
          <a:graphicData uri="http://schemas.openxmlformats.org/drawingml/2006/table">
            <a:tbl>
              <a:tblPr>
                <a:tableStyleId>{5C22544A-7EE6-4342-B048-85BDC9FD1C3A}</a:tableStyleId>
              </a:tblPr>
              <a:tblGrid>
                <a:gridCol w="411479">
                  <a:extLst>
                    <a:ext uri="{9D8B030D-6E8A-4147-A177-3AD203B41FA5}">
                      <a16:colId xmlns:a16="http://schemas.microsoft.com/office/drawing/2014/main" val="2795962390"/>
                    </a:ext>
                  </a:extLst>
                </a:gridCol>
                <a:gridCol w="1636307">
                  <a:extLst>
                    <a:ext uri="{9D8B030D-6E8A-4147-A177-3AD203B41FA5}">
                      <a16:colId xmlns:a16="http://schemas.microsoft.com/office/drawing/2014/main" val="61328649"/>
                    </a:ext>
                  </a:extLst>
                </a:gridCol>
                <a:gridCol w="1761096">
                  <a:extLst>
                    <a:ext uri="{9D8B030D-6E8A-4147-A177-3AD203B41FA5}">
                      <a16:colId xmlns:a16="http://schemas.microsoft.com/office/drawing/2014/main" val="2247585191"/>
                    </a:ext>
                  </a:extLst>
                </a:gridCol>
                <a:gridCol w="1740617">
                  <a:extLst>
                    <a:ext uri="{9D8B030D-6E8A-4147-A177-3AD203B41FA5}">
                      <a16:colId xmlns:a16="http://schemas.microsoft.com/office/drawing/2014/main" val="3863815568"/>
                    </a:ext>
                  </a:extLst>
                </a:gridCol>
                <a:gridCol w="1699661">
                  <a:extLst>
                    <a:ext uri="{9D8B030D-6E8A-4147-A177-3AD203B41FA5}">
                      <a16:colId xmlns:a16="http://schemas.microsoft.com/office/drawing/2014/main" val="2474150619"/>
                    </a:ext>
                  </a:extLst>
                </a:gridCol>
              </a:tblGrid>
              <a:tr h="633791">
                <a:tc>
                  <a:txBody>
                    <a:bodyPr/>
                    <a:lstStyle/>
                    <a:p>
                      <a:pPr algn="ctr" fontAlgn="b"/>
                      <a:r>
                        <a:rPr lang="en-IN" sz="1200" b="1" i="0" u="none" strike="noStrike" dirty="0">
                          <a:solidFill>
                            <a:srgbClr val="000000"/>
                          </a:solidFill>
                          <a:effectLst/>
                          <a:latin typeface="Times New Roman" panose="02020603050405020304" pitchFamily="18" charset="0"/>
                          <a:cs typeface="Times New Roman" panose="02020603050405020304" pitchFamily="18" charset="0"/>
                        </a:rPr>
                        <a:t>RI</a:t>
                      </a: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0%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1%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2%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4%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823742035"/>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5.5320113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5.6647126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5.8463562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6.3645057</a:t>
                      </a:r>
                    </a:p>
                  </a:txBody>
                  <a:tcPr marL="7620" marR="7620" marT="7620" marB="0" anchor="b"/>
                </a:tc>
                <a:extLst>
                  <a:ext uri="{0D108BD9-81ED-4DB2-BD59-A6C34878D82A}">
                    <a16:rowId xmlns:a16="http://schemas.microsoft.com/office/drawing/2014/main" val="3837378525"/>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22.653324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23.129902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23.786262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25.652297</a:t>
                      </a:r>
                    </a:p>
                  </a:txBody>
                  <a:tcPr marL="7620" marR="7620" marT="7620" marB="0" anchor="b"/>
                </a:tc>
                <a:extLst>
                  <a:ext uri="{0D108BD9-81ED-4DB2-BD59-A6C34878D82A}">
                    <a16:rowId xmlns:a16="http://schemas.microsoft.com/office/drawing/2014/main" val="417159024"/>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37.677835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38.391023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39.379487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42.188062</a:t>
                      </a:r>
                    </a:p>
                  </a:txBody>
                  <a:tcPr marL="7620" marR="7620" marT="7620" marB="0" anchor="b"/>
                </a:tc>
                <a:extLst>
                  <a:ext uri="{0D108BD9-81ED-4DB2-BD59-A6C34878D82A}">
                    <a16:rowId xmlns:a16="http://schemas.microsoft.com/office/drawing/2014/main" val="3953104897"/>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57.567447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58.519547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59.850805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63.634657</a:t>
                      </a:r>
                    </a:p>
                  </a:txBody>
                  <a:tcPr marL="7620" marR="7620" marT="7620" marB="0" anchor="b"/>
                </a:tc>
                <a:extLst>
                  <a:ext uri="{0D108BD9-81ED-4DB2-BD59-A6C34878D82A}">
                    <a16:rowId xmlns:a16="http://schemas.microsoft.com/office/drawing/2014/main" val="3531469380"/>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70.73386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71.801522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73.303747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77.573664</a:t>
                      </a:r>
                    </a:p>
                  </a:txBody>
                  <a:tcPr marL="7620" marR="7620" marT="7620" marB="0" anchor="b"/>
                </a:tc>
                <a:extLst>
                  <a:ext uri="{0D108BD9-81ED-4DB2-BD59-A6C34878D82A}">
                    <a16:rowId xmlns:a16="http://schemas.microsoft.com/office/drawing/2014/main" val="1510157847"/>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87.913914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89.082635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90.738138</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95.447136</a:t>
                      </a:r>
                    </a:p>
                  </a:txBody>
                  <a:tcPr marL="7620" marR="7620" marT="7620" marB="0" anchor="b"/>
                </a:tc>
                <a:extLst>
                  <a:ext uri="{0D108BD9-81ED-4DB2-BD59-A6C34878D82A}">
                    <a16:rowId xmlns:a16="http://schemas.microsoft.com/office/drawing/2014/main" val="256591457"/>
                  </a:ext>
                </a:extLst>
              </a:tr>
            </a:tbl>
          </a:graphicData>
        </a:graphic>
      </p:graphicFrame>
      <p:sp>
        <p:nvSpPr>
          <p:cNvPr id="7" name="TextBox 6">
            <a:extLst>
              <a:ext uri="{FF2B5EF4-FFF2-40B4-BE49-F238E27FC236}">
                <a16:creationId xmlns:a16="http://schemas.microsoft.com/office/drawing/2014/main" id="{E034D3B6-FD6A-1089-14F7-DCDDB6D4ACBB}"/>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Table-17: Heat Transfer coefficient in wall-1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10428B-736B-41A9-228C-FA63865B33C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Graph-11: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9" name="Chart 8">
            <a:extLst>
              <a:ext uri="{FF2B5EF4-FFF2-40B4-BE49-F238E27FC236}">
                <a16:creationId xmlns:a16="http://schemas.microsoft.com/office/drawing/2014/main" id="{0C16CDED-612D-0158-71A6-9FCD896E5152}"/>
              </a:ext>
            </a:extLst>
          </p:cNvPr>
          <p:cNvGraphicFramePr>
            <a:graphicFrameLocks/>
          </p:cNvGraphicFramePr>
          <p:nvPr>
            <p:extLst>
              <p:ext uri="{D42A27DB-BD31-4B8C-83A1-F6EECF244321}">
                <p14:modId xmlns:p14="http://schemas.microsoft.com/office/powerpoint/2010/main" val="585627176"/>
              </p:ext>
            </p:extLst>
          </p:nvPr>
        </p:nvGraphicFramePr>
        <p:xfrm>
          <a:off x="7523479" y="2443161"/>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8360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F7E-A073-0D4B-3ADD-4E494D0ED375}"/>
              </a:ext>
            </a:extLst>
          </p:cNvPr>
          <p:cNvSpPr>
            <a:spLocks noGrp="1"/>
          </p:cNvSpPr>
          <p:nvPr>
            <p:ph type="title"/>
          </p:nvPr>
        </p:nvSpPr>
        <p:spPr>
          <a:xfrm>
            <a:off x="81280" y="759143"/>
            <a:ext cx="12354560" cy="1008697"/>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wall-2 &amp; wall-3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ADB4EF69-1432-0A8D-A834-B72BC2BD17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37</a:t>
            </a:fld>
            <a:endParaRPr lang="en-IN"/>
          </a:p>
        </p:txBody>
      </p:sp>
      <p:graphicFrame>
        <p:nvGraphicFramePr>
          <p:cNvPr id="5" name="Table 4">
            <a:extLst>
              <a:ext uri="{FF2B5EF4-FFF2-40B4-BE49-F238E27FC236}">
                <a16:creationId xmlns:a16="http://schemas.microsoft.com/office/drawing/2014/main" id="{7EEA149A-EDBB-198F-EC60-778843250E23}"/>
              </a:ext>
            </a:extLst>
          </p:cNvPr>
          <p:cNvGraphicFramePr>
            <a:graphicFrameLocks noGrp="1"/>
          </p:cNvGraphicFramePr>
          <p:nvPr>
            <p:extLst>
              <p:ext uri="{D42A27DB-BD31-4B8C-83A1-F6EECF244321}">
                <p14:modId xmlns:p14="http://schemas.microsoft.com/office/powerpoint/2010/main" val="3448528994"/>
              </p:ext>
            </p:extLst>
          </p:nvPr>
        </p:nvGraphicFramePr>
        <p:xfrm>
          <a:off x="81280" y="2468881"/>
          <a:ext cx="7325359" cy="2631439"/>
        </p:xfrm>
        <a:graphic>
          <a:graphicData uri="http://schemas.openxmlformats.org/drawingml/2006/table">
            <a:tbl>
              <a:tblPr>
                <a:tableStyleId>{5C22544A-7EE6-4342-B048-85BDC9FD1C3A}</a:tableStyleId>
              </a:tblPr>
              <a:tblGrid>
                <a:gridCol w="426720">
                  <a:extLst>
                    <a:ext uri="{9D8B030D-6E8A-4147-A177-3AD203B41FA5}">
                      <a16:colId xmlns:a16="http://schemas.microsoft.com/office/drawing/2014/main" val="1005978623"/>
                    </a:ext>
                  </a:extLst>
                </a:gridCol>
                <a:gridCol w="1642591">
                  <a:extLst>
                    <a:ext uri="{9D8B030D-6E8A-4147-A177-3AD203B41FA5}">
                      <a16:colId xmlns:a16="http://schemas.microsoft.com/office/drawing/2014/main" val="1333868664"/>
                    </a:ext>
                  </a:extLst>
                </a:gridCol>
                <a:gridCol w="1779608">
                  <a:extLst>
                    <a:ext uri="{9D8B030D-6E8A-4147-A177-3AD203B41FA5}">
                      <a16:colId xmlns:a16="http://schemas.microsoft.com/office/drawing/2014/main" val="4193297568"/>
                    </a:ext>
                  </a:extLst>
                </a:gridCol>
                <a:gridCol w="1758913">
                  <a:extLst>
                    <a:ext uri="{9D8B030D-6E8A-4147-A177-3AD203B41FA5}">
                      <a16:colId xmlns:a16="http://schemas.microsoft.com/office/drawing/2014/main" val="669319686"/>
                    </a:ext>
                  </a:extLst>
                </a:gridCol>
                <a:gridCol w="1717527">
                  <a:extLst>
                    <a:ext uri="{9D8B030D-6E8A-4147-A177-3AD203B41FA5}">
                      <a16:colId xmlns:a16="http://schemas.microsoft.com/office/drawing/2014/main" val="1512253936"/>
                    </a:ext>
                  </a:extLst>
                </a:gridCol>
              </a:tblGrid>
              <a:tr h="626533">
                <a:tc>
                  <a:txBody>
                    <a:bodyPr/>
                    <a:lstStyle/>
                    <a:p>
                      <a:pPr algn="ctr" fontAlgn="b"/>
                      <a:r>
                        <a:rPr lang="en-IN" sz="1200" b="1" i="0" u="none" strike="noStrike" dirty="0">
                          <a:solidFill>
                            <a:srgbClr val="000000"/>
                          </a:solidFill>
                          <a:effectLst/>
                          <a:latin typeface="Times New Roman" panose="02020603050405020304" pitchFamily="18" charset="0"/>
                          <a:cs typeface="Times New Roman" panose="02020603050405020304" pitchFamily="18" charset="0"/>
                        </a:rPr>
                        <a:t>RI</a:t>
                      </a: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0%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1%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2%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4%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45879863"/>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5.4061941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5.5193447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5.7078057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6.203545</a:t>
                      </a:r>
                    </a:p>
                  </a:txBody>
                  <a:tcPr marL="7620" marR="7620" marT="7620" marB="0" anchor="b"/>
                </a:tc>
                <a:extLst>
                  <a:ext uri="{0D108BD9-81ED-4DB2-BD59-A6C34878D82A}">
                    <a16:rowId xmlns:a16="http://schemas.microsoft.com/office/drawing/2014/main" val="893333230"/>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20.554355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20.953641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21.4997045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23.0403335</a:t>
                      </a:r>
                    </a:p>
                  </a:txBody>
                  <a:tcPr marL="7620" marR="7620" marT="7620" marB="0" anchor="b"/>
                </a:tc>
                <a:extLst>
                  <a:ext uri="{0D108BD9-81ED-4DB2-BD59-A6C34878D82A}">
                    <a16:rowId xmlns:a16="http://schemas.microsoft.com/office/drawing/2014/main" val="2403372094"/>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32.464316</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33.011628</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33.763307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35.8790175</a:t>
                      </a:r>
                    </a:p>
                  </a:txBody>
                  <a:tcPr marL="7620" marR="7620" marT="7620" marB="0" anchor="b"/>
                </a:tc>
                <a:extLst>
                  <a:ext uri="{0D108BD9-81ED-4DB2-BD59-A6C34878D82A}">
                    <a16:rowId xmlns:a16="http://schemas.microsoft.com/office/drawing/2014/main" val="734917680"/>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47.002039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47.672787</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48.6007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51.2151545</a:t>
                      </a:r>
                    </a:p>
                  </a:txBody>
                  <a:tcPr marL="7620" marR="7620" marT="7620" marB="0" anchor="b"/>
                </a:tc>
                <a:extLst>
                  <a:ext uri="{0D108BD9-81ED-4DB2-BD59-A6C34878D82A}">
                    <a16:rowId xmlns:a16="http://schemas.microsoft.com/office/drawing/2014/main" val="2693904074"/>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56.101561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56.823019</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57.8283345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60.662575</a:t>
                      </a:r>
                    </a:p>
                  </a:txBody>
                  <a:tcPr marL="7620" marR="7620" marT="7620" marB="0" anchor="b"/>
                </a:tc>
                <a:extLst>
                  <a:ext uri="{0D108BD9-81ED-4DB2-BD59-A6C34878D82A}">
                    <a16:rowId xmlns:a16="http://schemas.microsoft.com/office/drawing/2014/main" val="3030709419"/>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67.505434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68.2665465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69.3363225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72.3633715</a:t>
                      </a:r>
                    </a:p>
                  </a:txBody>
                  <a:tcPr marL="7620" marR="7620" marT="7620" marB="0" anchor="b"/>
                </a:tc>
                <a:extLst>
                  <a:ext uri="{0D108BD9-81ED-4DB2-BD59-A6C34878D82A}">
                    <a16:rowId xmlns:a16="http://schemas.microsoft.com/office/drawing/2014/main" val="2083876082"/>
                  </a:ext>
                </a:extLst>
              </a:tr>
            </a:tbl>
          </a:graphicData>
        </a:graphic>
      </p:graphicFrame>
      <p:sp>
        <p:nvSpPr>
          <p:cNvPr id="7" name="TextBox 6">
            <a:extLst>
              <a:ext uri="{FF2B5EF4-FFF2-40B4-BE49-F238E27FC236}">
                <a16:creationId xmlns:a16="http://schemas.microsoft.com/office/drawing/2014/main" id="{CBC31E03-3D98-D3C2-FB0A-0B1B65D0661D}"/>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Table-18: Heat Transfer coefficient in wall-1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2669BE7-11C4-CE3A-4AD6-F0F48DD4B296}"/>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Graph-12: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9" name="Chart 8">
            <a:extLst>
              <a:ext uri="{FF2B5EF4-FFF2-40B4-BE49-F238E27FC236}">
                <a16:creationId xmlns:a16="http://schemas.microsoft.com/office/drawing/2014/main" id="{E52ABF0D-7994-0383-427F-3F3B8E0E3B72}"/>
              </a:ext>
            </a:extLst>
          </p:cNvPr>
          <p:cNvGraphicFramePr>
            <a:graphicFrameLocks/>
          </p:cNvGraphicFramePr>
          <p:nvPr>
            <p:extLst>
              <p:ext uri="{D42A27DB-BD31-4B8C-83A1-F6EECF244321}">
                <p14:modId xmlns:p14="http://schemas.microsoft.com/office/powerpoint/2010/main" val="1317065965"/>
              </p:ext>
            </p:extLst>
          </p:nvPr>
        </p:nvGraphicFramePr>
        <p:xfrm>
          <a:off x="7538720" y="235712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67961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38</a:t>
            </a:fld>
            <a:endParaRPr lang="en-IN" dirty="0"/>
          </a:p>
        </p:txBody>
      </p:sp>
      <p:graphicFrame>
        <p:nvGraphicFramePr>
          <p:cNvPr id="5" name="Table 4">
            <a:extLst>
              <a:ext uri="{FF2B5EF4-FFF2-40B4-BE49-F238E27FC236}">
                <a16:creationId xmlns:a16="http://schemas.microsoft.com/office/drawing/2014/main" id="{32A7EF99-08C9-A2F5-98FC-941B9A34A87F}"/>
              </a:ext>
            </a:extLst>
          </p:cNvPr>
          <p:cNvGraphicFramePr>
            <a:graphicFrameLocks noGrp="1"/>
          </p:cNvGraphicFramePr>
          <p:nvPr>
            <p:extLst>
              <p:ext uri="{D42A27DB-BD31-4B8C-83A1-F6EECF244321}">
                <p14:modId xmlns:p14="http://schemas.microsoft.com/office/powerpoint/2010/main" val="4241435535"/>
              </p:ext>
            </p:extLst>
          </p:nvPr>
        </p:nvGraphicFramePr>
        <p:xfrm>
          <a:off x="233680" y="2438400"/>
          <a:ext cx="7223759" cy="2773680"/>
        </p:xfrm>
        <a:graphic>
          <a:graphicData uri="http://schemas.openxmlformats.org/drawingml/2006/table">
            <a:tbl>
              <a:tblPr>
                <a:tableStyleId>{5C22544A-7EE6-4342-B048-85BDC9FD1C3A}</a:tableStyleId>
              </a:tblPr>
              <a:tblGrid>
                <a:gridCol w="396240">
                  <a:extLst>
                    <a:ext uri="{9D8B030D-6E8A-4147-A177-3AD203B41FA5}">
                      <a16:colId xmlns:a16="http://schemas.microsoft.com/office/drawing/2014/main" val="2814483630"/>
                    </a:ext>
                  </a:extLst>
                </a:gridCol>
                <a:gridCol w="1644370">
                  <a:extLst>
                    <a:ext uri="{9D8B030D-6E8A-4147-A177-3AD203B41FA5}">
                      <a16:colId xmlns:a16="http://schemas.microsoft.com/office/drawing/2014/main" val="2167654756"/>
                    </a:ext>
                  </a:extLst>
                </a:gridCol>
                <a:gridCol w="1754924">
                  <a:extLst>
                    <a:ext uri="{9D8B030D-6E8A-4147-A177-3AD203B41FA5}">
                      <a16:colId xmlns:a16="http://schemas.microsoft.com/office/drawing/2014/main" val="3848940027"/>
                    </a:ext>
                  </a:extLst>
                </a:gridCol>
                <a:gridCol w="1734519">
                  <a:extLst>
                    <a:ext uri="{9D8B030D-6E8A-4147-A177-3AD203B41FA5}">
                      <a16:colId xmlns:a16="http://schemas.microsoft.com/office/drawing/2014/main" val="128415764"/>
                    </a:ext>
                  </a:extLst>
                </a:gridCol>
                <a:gridCol w="1693706">
                  <a:extLst>
                    <a:ext uri="{9D8B030D-6E8A-4147-A177-3AD203B41FA5}">
                      <a16:colId xmlns:a16="http://schemas.microsoft.com/office/drawing/2014/main" val="1484232883"/>
                    </a:ext>
                  </a:extLst>
                </a:gridCol>
              </a:tblGrid>
              <a:tr h="396240">
                <a:tc>
                  <a:txBody>
                    <a:bodyPr/>
                    <a:lstStyle/>
                    <a:p>
                      <a:pPr algn="ctr" fontAlgn="b"/>
                      <a:r>
                        <a:rPr lang="en-IN" sz="1200" b="1" i="0" u="none" strike="noStrike" dirty="0">
                          <a:solidFill>
                            <a:srgbClr val="000000"/>
                          </a:solidFill>
                          <a:effectLst/>
                          <a:latin typeface="Times New Roman" panose="02020603050405020304" pitchFamily="18" charset="0"/>
                          <a:cs typeface="Times New Roman" panose="02020603050405020304" pitchFamily="18" charset="0"/>
                        </a:rPr>
                        <a:t>RI</a:t>
                      </a: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826028772"/>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0.05292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0.005630361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0.06066018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0.072724258</a:t>
                      </a:r>
                    </a:p>
                  </a:txBody>
                  <a:tcPr marL="7620" marR="7620" marT="7620" marB="0" anchor="b"/>
                </a:tc>
                <a:extLst>
                  <a:ext uri="{0D108BD9-81ED-4DB2-BD59-A6C34878D82A}">
                    <a16:rowId xmlns:a16="http://schemas.microsoft.com/office/drawing/2014/main" val="4193304104"/>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0.05357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0.005698122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0.061388957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0.073563423</a:t>
                      </a:r>
                    </a:p>
                  </a:txBody>
                  <a:tcPr marL="7620" marR="7620" marT="7620" marB="0" anchor="b"/>
                </a:tc>
                <a:extLst>
                  <a:ext uri="{0D108BD9-81ED-4DB2-BD59-A6C34878D82A}">
                    <a16:rowId xmlns:a16="http://schemas.microsoft.com/office/drawing/2014/main" val="2984823168"/>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0.051746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0.005779651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0.062250151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0.07454637</a:t>
                      </a:r>
                    </a:p>
                  </a:txBody>
                  <a:tcPr marL="7620" marR="7620" marT="7620" marB="0" anchor="b"/>
                </a:tc>
                <a:extLst>
                  <a:ext uri="{0D108BD9-81ED-4DB2-BD59-A6C34878D82A}">
                    <a16:rowId xmlns:a16="http://schemas.microsoft.com/office/drawing/2014/main" val="4162771175"/>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0.05317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0.005938741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0.063912462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0.076445961</a:t>
                      </a:r>
                    </a:p>
                  </a:txBody>
                  <a:tcPr marL="7620" marR="7620" marT="7620" marB="0" anchor="b"/>
                </a:tc>
                <a:extLst>
                  <a:ext uri="{0D108BD9-81ED-4DB2-BD59-A6C34878D82A}">
                    <a16:rowId xmlns:a16="http://schemas.microsoft.com/office/drawing/2014/main" val="348270952"/>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0.05729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0.006088043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0.065528715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0.078310652</a:t>
                      </a:r>
                    </a:p>
                  </a:txBody>
                  <a:tcPr marL="7620" marR="7620" marT="7620" marB="0" anchor="b"/>
                </a:tc>
                <a:extLst>
                  <a:ext uri="{0D108BD9-81ED-4DB2-BD59-A6C34878D82A}">
                    <a16:rowId xmlns:a16="http://schemas.microsoft.com/office/drawing/2014/main" val="2622114554"/>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0.06001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0.006373642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0.068573117</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0.081840453</a:t>
                      </a:r>
                    </a:p>
                  </a:txBody>
                  <a:tcPr marL="7620" marR="7620" marT="7620" marB="0" anchor="b"/>
                </a:tc>
                <a:extLst>
                  <a:ext uri="{0D108BD9-81ED-4DB2-BD59-A6C34878D82A}">
                    <a16:rowId xmlns:a16="http://schemas.microsoft.com/office/drawing/2014/main" val="760113853"/>
                  </a:ext>
                </a:extLst>
              </a:tr>
            </a:tbl>
          </a:graphicData>
        </a:graphic>
      </p:graphicFrame>
      <p:sp>
        <p:nvSpPr>
          <p:cNvPr id="7" name="TextBox 6">
            <a:extLst>
              <a:ext uri="{FF2B5EF4-FFF2-40B4-BE49-F238E27FC236}">
                <a16:creationId xmlns:a16="http://schemas.microsoft.com/office/drawing/2014/main" id="{5120DA5A-CB27-78A3-3BAC-701AA9B99614}"/>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Table-19: Pumping Power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Graph-13: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9" name="Chart 8">
            <a:extLst>
              <a:ext uri="{FF2B5EF4-FFF2-40B4-BE49-F238E27FC236}">
                <a16:creationId xmlns:a16="http://schemas.microsoft.com/office/drawing/2014/main" id="{81103522-2AD0-E5AE-0A0A-A15E46070046}"/>
              </a:ext>
            </a:extLst>
          </p:cNvPr>
          <p:cNvGraphicFramePr>
            <a:graphicFrameLocks/>
          </p:cNvGraphicFramePr>
          <p:nvPr>
            <p:extLst>
              <p:ext uri="{D42A27DB-BD31-4B8C-83A1-F6EECF244321}">
                <p14:modId xmlns:p14="http://schemas.microsoft.com/office/powerpoint/2010/main" val="1967740848"/>
              </p:ext>
            </p:extLst>
          </p:nvPr>
        </p:nvGraphicFramePr>
        <p:xfrm>
          <a:off x="7548879" y="246888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1794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02D5-3A74-09EB-2823-1924292665E9}"/>
              </a:ext>
            </a:extLst>
          </p:cNvPr>
          <p:cNvSpPr>
            <a:spLocks noGrp="1"/>
          </p:cNvSpPr>
          <p:nvPr>
            <p:ph type="title"/>
          </p:nvPr>
        </p:nvSpPr>
        <p:spPr>
          <a:xfrm>
            <a:off x="997998" y="2176169"/>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Various profiles for Water based Silicon-oxide Nanofluid </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AA38DEB-0283-B02F-B458-0D9007D43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39</a:t>
            </a:fld>
            <a:endParaRPr lang="en-IN"/>
          </a:p>
        </p:txBody>
      </p:sp>
    </p:spTree>
    <p:extLst>
      <p:ext uri="{BB962C8B-B14F-4D97-AF65-F5344CB8AC3E}">
        <p14:creationId xmlns:p14="http://schemas.microsoft.com/office/powerpoint/2010/main" val="2750396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8D3-B1F5-DA53-A88A-FC64E34C6065}"/>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Applications:</a:t>
            </a:r>
          </a:p>
        </p:txBody>
      </p:sp>
      <p:sp>
        <p:nvSpPr>
          <p:cNvPr id="3" name="Text Placeholder 2">
            <a:extLst>
              <a:ext uri="{FF2B5EF4-FFF2-40B4-BE49-F238E27FC236}">
                <a16:creationId xmlns:a16="http://schemas.microsoft.com/office/drawing/2014/main" id="{54661CAE-25DC-0AC9-1371-B937F0C56735}"/>
              </a:ext>
            </a:extLst>
          </p:cNvPr>
          <p:cNvSpPr>
            <a:spLocks noGrp="1"/>
          </p:cNvSpPr>
          <p:nvPr>
            <p:ph type="body" idx="1"/>
          </p:nvPr>
        </p:nvSpPr>
        <p:spPr/>
        <p:txBody>
          <a:bodyPr/>
          <a:lstStyle/>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Heat Exchangers.( Heat exchangers are used more often to dissipate heat )</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Laser cooling</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Cooling techniques</a:t>
            </a:r>
          </a:p>
          <a:p>
            <a:pPr algn="l">
              <a:lnSpc>
                <a:spcPct val="100000"/>
              </a:lnSpc>
              <a:buFont typeface="Arial" panose="020B0604020202020204" pitchFamily="34" charset="0"/>
              <a:buChar char="•"/>
            </a:pPr>
            <a:r>
              <a:rPr lang="en-US" sz="2400" b="0" i="0" dirty="0">
                <a:solidFill>
                  <a:srgbClr val="202124"/>
                </a:solidFill>
                <a:effectLst/>
                <a:latin typeface="Times New Roman" panose="02020603050405020304" pitchFamily="18" charset="0"/>
                <a:cs typeface="Times New Roman" panose="02020603050405020304" pitchFamily="18" charset="0"/>
              </a:rPr>
              <a:t>Thermal reservoirs</a:t>
            </a:r>
          </a:p>
          <a:p>
            <a:pPr algn="l">
              <a:lnSpc>
                <a:spcPct val="100000"/>
              </a:lnSpc>
              <a:buFont typeface="Arial" panose="020B0604020202020204" pitchFamily="34" charset="0"/>
              <a:buChar char="•"/>
            </a:pPr>
            <a:r>
              <a:rPr lang="en-IN" sz="2400" b="0" i="0" dirty="0">
                <a:solidFill>
                  <a:srgbClr val="000000"/>
                </a:solidFill>
                <a:effectLst/>
                <a:latin typeface="Times New Roman" panose="02020603050405020304" pitchFamily="18" charset="0"/>
                <a:cs typeface="Times New Roman" panose="02020603050405020304" pitchFamily="18" charset="0"/>
              </a:rPr>
              <a:t>Usage of Boilers</a:t>
            </a:r>
          </a:p>
          <a:p>
            <a:pPr algn="l">
              <a:buFont typeface="Arial" panose="020B0604020202020204" pitchFamily="34" charset="0"/>
              <a:buChar char="•"/>
            </a:pPr>
            <a:endParaRPr lang="en-US" sz="2400" b="0" i="0" dirty="0">
              <a:solidFill>
                <a:srgbClr val="202124"/>
              </a:solidFill>
              <a:effectLst/>
              <a:latin typeface="Times New Roman" panose="02020603050405020304" pitchFamily="18" charset="0"/>
              <a:cs typeface="Times New Roman" panose="02020603050405020304" pitchFamily="18" charset="0"/>
            </a:endParaRPr>
          </a:p>
          <a:p>
            <a:pPr marL="11430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08B49F5-3F00-2BCB-C464-135980463B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a:t>
            </a:fld>
            <a:endParaRPr lang="en-IN"/>
          </a:p>
        </p:txBody>
      </p:sp>
    </p:spTree>
    <p:extLst>
      <p:ext uri="{BB962C8B-B14F-4D97-AF65-F5344CB8AC3E}">
        <p14:creationId xmlns:p14="http://schemas.microsoft.com/office/powerpoint/2010/main" val="3696072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140ABD-1A45-F779-9707-E00305C9A3FA}"/>
              </a:ext>
            </a:extLst>
          </p:cNvPr>
          <p:cNvSpPr>
            <a:spLocks noGrp="1"/>
          </p:cNvSpPr>
          <p:nvPr>
            <p:ph type="body" idx="1"/>
          </p:nvPr>
        </p:nvSpPr>
        <p:spPr>
          <a:xfrm>
            <a:off x="171043" y="597573"/>
            <a:ext cx="12192000" cy="902204"/>
          </a:xfrm>
        </p:spPr>
        <p:txBody>
          <a:bodyPr>
            <a:noAutofit/>
          </a:bodyPr>
          <a:lstStyle/>
          <a:p>
            <a:pPr marL="114300" indent="0">
              <a:buNone/>
            </a:pPr>
            <a:r>
              <a:rPr lang="en-US" sz="3200" dirty="0">
                <a:latin typeface="Times New Roman" panose="02020603050405020304" pitchFamily="18" charset="0"/>
                <a:cs typeface="Times New Roman" panose="02020603050405020304" pitchFamily="18" charset="0"/>
              </a:rPr>
              <a:t>Heat Transfer Coefficient for different Richardson numbers and different volume concentration values: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A4EB31-85FD-7888-D081-438D4CA2F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40</a:t>
            </a:fld>
            <a:endParaRPr lang="en-IN" dirty="0"/>
          </a:p>
        </p:txBody>
      </p:sp>
      <p:graphicFrame>
        <p:nvGraphicFramePr>
          <p:cNvPr id="6" name="Table 5">
            <a:extLst>
              <a:ext uri="{FF2B5EF4-FFF2-40B4-BE49-F238E27FC236}">
                <a16:creationId xmlns:a16="http://schemas.microsoft.com/office/drawing/2014/main" id="{D02BE81C-755B-7F05-026E-177F13760F4B}"/>
              </a:ext>
            </a:extLst>
          </p:cNvPr>
          <p:cNvGraphicFramePr>
            <a:graphicFrameLocks noGrp="1"/>
          </p:cNvGraphicFramePr>
          <p:nvPr>
            <p:extLst>
              <p:ext uri="{D42A27DB-BD31-4B8C-83A1-F6EECF244321}">
                <p14:modId xmlns:p14="http://schemas.microsoft.com/office/powerpoint/2010/main" val="2046605989"/>
              </p:ext>
            </p:extLst>
          </p:nvPr>
        </p:nvGraphicFramePr>
        <p:xfrm>
          <a:off x="170747" y="2018249"/>
          <a:ext cx="7033481" cy="2744280"/>
        </p:xfrm>
        <a:graphic>
          <a:graphicData uri="http://schemas.openxmlformats.org/drawingml/2006/table">
            <a:tbl>
              <a:tblPr>
                <a:tableStyleId>{5C22544A-7EE6-4342-B048-85BDC9FD1C3A}</a:tableStyleId>
              </a:tblPr>
              <a:tblGrid>
                <a:gridCol w="377893">
                  <a:extLst>
                    <a:ext uri="{9D8B030D-6E8A-4147-A177-3AD203B41FA5}">
                      <a16:colId xmlns:a16="http://schemas.microsoft.com/office/drawing/2014/main" val="2990826301"/>
                    </a:ext>
                  </a:extLst>
                </a:gridCol>
                <a:gridCol w="1608967">
                  <a:extLst>
                    <a:ext uri="{9D8B030D-6E8A-4147-A177-3AD203B41FA5}">
                      <a16:colId xmlns:a16="http://schemas.microsoft.com/office/drawing/2014/main" val="1756253964"/>
                    </a:ext>
                  </a:extLst>
                </a:gridCol>
                <a:gridCol w="1708699">
                  <a:extLst>
                    <a:ext uri="{9D8B030D-6E8A-4147-A177-3AD203B41FA5}">
                      <a16:colId xmlns:a16="http://schemas.microsoft.com/office/drawing/2014/main" val="3939546437"/>
                    </a:ext>
                  </a:extLst>
                </a:gridCol>
                <a:gridCol w="1688830">
                  <a:extLst>
                    <a:ext uri="{9D8B030D-6E8A-4147-A177-3AD203B41FA5}">
                      <a16:colId xmlns:a16="http://schemas.microsoft.com/office/drawing/2014/main" val="4178842131"/>
                    </a:ext>
                  </a:extLst>
                </a:gridCol>
                <a:gridCol w="1649092">
                  <a:extLst>
                    <a:ext uri="{9D8B030D-6E8A-4147-A177-3AD203B41FA5}">
                      <a16:colId xmlns:a16="http://schemas.microsoft.com/office/drawing/2014/main" val="2804265148"/>
                    </a:ext>
                  </a:extLst>
                </a:gridCol>
              </a:tblGrid>
              <a:tr h="421404">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I</a:t>
                      </a: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1%</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2%</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for 4%</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933656185"/>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5.448133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5.637946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5.82733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6.239723</a:t>
                      </a:r>
                    </a:p>
                  </a:txBody>
                  <a:tcPr marL="7620" marR="7620" marT="7620" marB="0" anchor="b"/>
                </a:tc>
                <a:extLst>
                  <a:ext uri="{0D108BD9-81ED-4DB2-BD59-A6C34878D82A}">
                    <a16:rowId xmlns:a16="http://schemas.microsoft.com/office/drawing/2014/main" val="2645562944"/>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21.25401</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21.87005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22.47911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23.78937</a:t>
                      </a:r>
                    </a:p>
                  </a:txBody>
                  <a:tcPr marL="7620" marR="7620" marT="7620" marB="0" anchor="b"/>
                </a:tc>
                <a:extLst>
                  <a:ext uri="{0D108BD9-81ED-4DB2-BD59-A6C34878D82A}">
                    <a16:rowId xmlns:a16="http://schemas.microsoft.com/office/drawing/2014/main" val="1793197726"/>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34.20216</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35.06477</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35.91391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37.72988</a:t>
                      </a:r>
                    </a:p>
                  </a:txBody>
                  <a:tcPr marL="7620" marR="7620" marT="7620" marB="0" anchor="b"/>
                </a:tc>
                <a:extLst>
                  <a:ext uri="{0D108BD9-81ED-4DB2-BD59-A6C34878D82A}">
                    <a16:rowId xmlns:a16="http://schemas.microsoft.com/office/drawing/2014/main" val="2509006483"/>
                  </a:ext>
                </a:extLst>
              </a:tr>
              <a:tr h="41270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50.52384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51.59975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52.65425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54.89887</a:t>
                      </a:r>
                    </a:p>
                  </a:txBody>
                  <a:tcPr marL="7620" marR="7620" marT="7620" marB="0" anchor="b"/>
                </a:tc>
                <a:extLst>
                  <a:ext uri="{0D108BD9-81ED-4DB2-BD59-A6C34878D82A}">
                    <a16:rowId xmlns:a16="http://schemas.microsoft.com/office/drawing/2014/main" val="3294215745"/>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60.97899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62.14434</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63.28294</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65.70034</a:t>
                      </a:r>
                    </a:p>
                  </a:txBody>
                  <a:tcPr marL="7620" marR="7620" marT="7620" marB="0" anchor="b"/>
                </a:tc>
                <a:extLst>
                  <a:ext uri="{0D108BD9-81ED-4DB2-BD59-A6C34878D82A}">
                    <a16:rowId xmlns:a16="http://schemas.microsoft.com/office/drawing/2014/main" val="4224505078"/>
                  </a:ext>
                </a:extLst>
              </a:tr>
              <a:tr h="382035">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74.30826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75.53662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76.73816</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79.27076</a:t>
                      </a:r>
                    </a:p>
                  </a:txBody>
                  <a:tcPr marL="7620" marR="7620" marT="7620" marB="0" anchor="b"/>
                </a:tc>
                <a:extLst>
                  <a:ext uri="{0D108BD9-81ED-4DB2-BD59-A6C34878D82A}">
                    <a16:rowId xmlns:a16="http://schemas.microsoft.com/office/drawing/2014/main" val="2190742375"/>
                  </a:ext>
                </a:extLst>
              </a:tr>
            </a:tbl>
          </a:graphicData>
        </a:graphic>
      </p:graphicFrame>
      <p:sp>
        <p:nvSpPr>
          <p:cNvPr id="2" name="TextBox 1">
            <a:extLst>
              <a:ext uri="{FF2B5EF4-FFF2-40B4-BE49-F238E27FC236}">
                <a16:creationId xmlns:a16="http://schemas.microsoft.com/office/drawing/2014/main" id="{6547DB72-DE52-C340-C1F7-33442EE6D226}"/>
              </a:ext>
            </a:extLst>
          </p:cNvPr>
          <p:cNvSpPr txBox="1"/>
          <p:nvPr/>
        </p:nvSpPr>
        <p:spPr>
          <a:xfrm>
            <a:off x="639487" y="4796852"/>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Table-20: Heat transfer coefficient values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B4BE7B-B5DA-AE16-CB7B-74D6CC277E24}"/>
              </a:ext>
            </a:extLst>
          </p:cNvPr>
          <p:cNvSpPr txBox="1"/>
          <p:nvPr/>
        </p:nvSpPr>
        <p:spPr>
          <a:xfrm>
            <a:off x="7107463" y="4796186"/>
            <a:ext cx="525558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Graph-14: Richardson number vs average heat transfer coefficient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12" name="Chart 11">
            <a:extLst>
              <a:ext uri="{FF2B5EF4-FFF2-40B4-BE49-F238E27FC236}">
                <a16:creationId xmlns:a16="http://schemas.microsoft.com/office/drawing/2014/main" id="{A9C1B12B-716E-C586-A60C-E4E7FB26E8C7}"/>
              </a:ext>
            </a:extLst>
          </p:cNvPr>
          <p:cNvGraphicFramePr>
            <a:graphicFrameLocks/>
          </p:cNvGraphicFramePr>
          <p:nvPr>
            <p:extLst>
              <p:ext uri="{D42A27DB-BD31-4B8C-83A1-F6EECF244321}">
                <p14:modId xmlns:p14="http://schemas.microsoft.com/office/powerpoint/2010/main" val="1831325393"/>
              </p:ext>
            </p:extLst>
          </p:nvPr>
        </p:nvGraphicFramePr>
        <p:xfrm>
          <a:off x="7378823" y="2018249"/>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65214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E638-958A-01F4-5ACD-EA2DB7CDF1BB}"/>
              </a:ext>
            </a:extLst>
          </p:cNvPr>
          <p:cNvSpPr>
            <a:spLocks noGrp="1"/>
          </p:cNvSpPr>
          <p:nvPr>
            <p:ph type="title"/>
          </p:nvPr>
        </p:nvSpPr>
        <p:spPr>
          <a:xfrm>
            <a:off x="81280" y="996699"/>
            <a:ext cx="12273280" cy="782799"/>
          </a:xfrm>
        </p:spPr>
        <p:txBody>
          <a:bodyPr>
            <a:noAutofit/>
          </a:bodyPr>
          <a:lstStyle/>
          <a:p>
            <a:r>
              <a:rPr lang="en-US" sz="3200" dirty="0">
                <a:latin typeface="Times New Roman" panose="02020603050405020304" pitchFamily="18" charset="0"/>
                <a:cs typeface="Times New Roman" panose="02020603050405020304" pitchFamily="18" charset="0"/>
              </a:rPr>
              <a:t>Nusselt Numbers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757F63DB-8F56-0EF1-EDAE-DEB5BDB4B0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41</a:t>
            </a:fld>
            <a:endParaRPr lang="en-IN"/>
          </a:p>
        </p:txBody>
      </p:sp>
      <p:graphicFrame>
        <p:nvGraphicFramePr>
          <p:cNvPr id="5" name="Table 4">
            <a:extLst>
              <a:ext uri="{FF2B5EF4-FFF2-40B4-BE49-F238E27FC236}">
                <a16:creationId xmlns:a16="http://schemas.microsoft.com/office/drawing/2014/main" id="{EDCA5E73-4EC2-47CD-0F95-39689D92C201}"/>
              </a:ext>
            </a:extLst>
          </p:cNvPr>
          <p:cNvGraphicFramePr>
            <a:graphicFrameLocks noGrp="1"/>
          </p:cNvGraphicFramePr>
          <p:nvPr>
            <p:extLst>
              <p:ext uri="{D42A27DB-BD31-4B8C-83A1-F6EECF244321}">
                <p14:modId xmlns:p14="http://schemas.microsoft.com/office/powerpoint/2010/main" val="2049340674"/>
              </p:ext>
            </p:extLst>
          </p:nvPr>
        </p:nvGraphicFramePr>
        <p:xfrm>
          <a:off x="81280" y="2249962"/>
          <a:ext cx="7183118" cy="2844961"/>
        </p:xfrm>
        <a:graphic>
          <a:graphicData uri="http://schemas.openxmlformats.org/drawingml/2006/table">
            <a:tbl>
              <a:tblPr>
                <a:tableStyleId>{5C22544A-7EE6-4342-B048-85BDC9FD1C3A}</a:tableStyleId>
              </a:tblPr>
              <a:tblGrid>
                <a:gridCol w="471376">
                  <a:extLst>
                    <a:ext uri="{9D8B030D-6E8A-4147-A177-3AD203B41FA5}">
                      <a16:colId xmlns:a16="http://schemas.microsoft.com/office/drawing/2014/main" val="4198509243"/>
                    </a:ext>
                  </a:extLst>
                </a:gridCol>
                <a:gridCol w="1651132">
                  <a:extLst>
                    <a:ext uri="{9D8B030D-6E8A-4147-A177-3AD203B41FA5}">
                      <a16:colId xmlns:a16="http://schemas.microsoft.com/office/drawing/2014/main" val="3503092882"/>
                    </a:ext>
                  </a:extLst>
                </a:gridCol>
                <a:gridCol w="1630481">
                  <a:extLst>
                    <a:ext uri="{9D8B030D-6E8A-4147-A177-3AD203B41FA5}">
                      <a16:colId xmlns:a16="http://schemas.microsoft.com/office/drawing/2014/main" val="2323618815"/>
                    </a:ext>
                  </a:extLst>
                </a:gridCol>
                <a:gridCol w="1735482">
                  <a:extLst>
                    <a:ext uri="{9D8B030D-6E8A-4147-A177-3AD203B41FA5}">
                      <a16:colId xmlns:a16="http://schemas.microsoft.com/office/drawing/2014/main" val="1717605694"/>
                    </a:ext>
                  </a:extLst>
                </a:gridCol>
                <a:gridCol w="1694647">
                  <a:extLst>
                    <a:ext uri="{9D8B030D-6E8A-4147-A177-3AD203B41FA5}">
                      <a16:colId xmlns:a16="http://schemas.microsoft.com/office/drawing/2014/main" val="3168652703"/>
                    </a:ext>
                  </a:extLst>
                </a:gridCol>
              </a:tblGrid>
              <a:tr h="406423">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I</a:t>
                      </a: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Nusselt numbers for 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338813346"/>
                  </a:ext>
                </a:extLst>
              </a:tr>
              <a:tr h="406423">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0.091258509</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0.093853612</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0.096659811</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0.102918173</a:t>
                      </a:r>
                    </a:p>
                  </a:txBody>
                  <a:tcPr marL="7620" marR="7620" marT="7620" marB="0" anchor="b"/>
                </a:tc>
                <a:extLst>
                  <a:ext uri="{0D108BD9-81ED-4DB2-BD59-A6C34878D82A}">
                    <a16:rowId xmlns:a16="http://schemas.microsoft.com/office/drawing/2014/main" val="2236396752"/>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0.356013568</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0.364065775</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0.37286828</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0.392382563</a:t>
                      </a:r>
                    </a:p>
                  </a:txBody>
                  <a:tcPr marL="7620" marR="7620" marT="7620" marB="0" anchor="b"/>
                </a:tc>
                <a:extLst>
                  <a:ext uri="{0D108BD9-81ED-4DB2-BD59-A6C34878D82A}">
                    <a16:rowId xmlns:a16="http://schemas.microsoft.com/office/drawing/2014/main" val="1074989563"/>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0.572900503</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0.583715294</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0.59571566</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0.622317741</a:t>
                      </a:r>
                    </a:p>
                  </a:txBody>
                  <a:tcPr marL="7620" marR="7620" marT="7620" marB="0" anchor="b"/>
                </a:tc>
                <a:extLst>
                  <a:ext uri="{0D108BD9-81ED-4DB2-BD59-A6C34878D82A}">
                    <a16:rowId xmlns:a16="http://schemas.microsoft.com/office/drawing/2014/main" val="144407571"/>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0.846295477</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0.858969365</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0.873393103</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0.905503563</a:t>
                      </a:r>
                    </a:p>
                  </a:txBody>
                  <a:tcPr marL="7620" marR="7620" marT="7620" marB="0" anchor="b"/>
                </a:tc>
                <a:extLst>
                  <a:ext uri="{0D108BD9-81ED-4DB2-BD59-A6C34878D82A}">
                    <a16:rowId xmlns:a16="http://schemas.microsoft.com/office/drawing/2014/main" val="3837719220"/>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1.021423618</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1.034502769</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1.049694627</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1.083663324</a:t>
                      </a:r>
                    </a:p>
                  </a:txBody>
                  <a:tcPr marL="7620" marR="7620" marT="7620" marB="0" anchor="b"/>
                </a:tc>
                <a:extLst>
                  <a:ext uri="{0D108BD9-81ED-4DB2-BD59-A6C34878D82A}">
                    <a16:rowId xmlns:a16="http://schemas.microsoft.com/office/drawing/2014/main" val="2775973222"/>
                  </a:ext>
                </a:extLst>
              </a:tr>
              <a:tr h="406423">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rtl="0" fontAlgn="b"/>
                      <a:r>
                        <a:rPr lang="en-IN" sz="1200" b="0" i="0" u="none" strike="noStrike">
                          <a:solidFill>
                            <a:srgbClr val="000000"/>
                          </a:solidFill>
                          <a:effectLst/>
                          <a:latin typeface="Times New Roman" panose="02020603050405020304" pitchFamily="18" charset="0"/>
                        </a:rPr>
                        <a:t>1.244694472</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1.257441025</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1.272880721</a:t>
                      </a:r>
                    </a:p>
                  </a:txBody>
                  <a:tcPr marL="7620" marR="7620" marT="7620" marB="0" anchor="b"/>
                </a:tc>
                <a:tc>
                  <a:txBody>
                    <a:bodyPr/>
                    <a:lstStyle/>
                    <a:p>
                      <a:pPr algn="ctr" rtl="0" fontAlgn="b"/>
                      <a:r>
                        <a:rPr lang="en-IN" sz="1200" b="0" i="0" u="none" strike="noStrike" dirty="0">
                          <a:solidFill>
                            <a:srgbClr val="000000"/>
                          </a:solidFill>
                          <a:effectLst/>
                          <a:latin typeface="Times New Roman" panose="02020603050405020304" pitchFamily="18" charset="0"/>
                        </a:rPr>
                        <a:t>1.307494227</a:t>
                      </a:r>
                    </a:p>
                  </a:txBody>
                  <a:tcPr marL="7620" marR="7620" marT="7620" marB="0" anchor="b"/>
                </a:tc>
                <a:extLst>
                  <a:ext uri="{0D108BD9-81ED-4DB2-BD59-A6C34878D82A}">
                    <a16:rowId xmlns:a16="http://schemas.microsoft.com/office/drawing/2014/main" val="1690442074"/>
                  </a:ext>
                </a:extLst>
              </a:tr>
            </a:tbl>
          </a:graphicData>
        </a:graphic>
      </p:graphicFrame>
      <p:sp>
        <p:nvSpPr>
          <p:cNvPr id="7" name="TextBox 6">
            <a:extLst>
              <a:ext uri="{FF2B5EF4-FFF2-40B4-BE49-F238E27FC236}">
                <a16:creationId xmlns:a16="http://schemas.microsoft.com/office/drawing/2014/main" id="{E3E60F45-F002-1771-2F72-423F287E153A}"/>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Table-21: Nusselt Number values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C6F42EC-FA22-9B52-3636-043A2E305A0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Graph-15: Richardson Number vs Nusselt Number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F4E39B22-916F-8F4C-7E28-F164FAC357BA}"/>
              </a:ext>
            </a:extLst>
          </p:cNvPr>
          <p:cNvGraphicFramePr>
            <a:graphicFrameLocks/>
          </p:cNvGraphicFramePr>
          <p:nvPr>
            <p:extLst>
              <p:ext uri="{D42A27DB-BD31-4B8C-83A1-F6EECF244321}">
                <p14:modId xmlns:p14="http://schemas.microsoft.com/office/powerpoint/2010/main" val="423461500"/>
              </p:ext>
            </p:extLst>
          </p:nvPr>
        </p:nvGraphicFramePr>
        <p:xfrm>
          <a:off x="7434446" y="2359575"/>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48645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0EA2-C054-4C96-4D28-84ACAC425CD5}"/>
              </a:ext>
            </a:extLst>
          </p:cNvPr>
          <p:cNvSpPr>
            <a:spLocks noGrp="1"/>
          </p:cNvSpPr>
          <p:nvPr>
            <p:ph type="title"/>
          </p:nvPr>
        </p:nvSpPr>
        <p:spPr>
          <a:xfrm>
            <a:off x="45720" y="671988"/>
            <a:ext cx="11953240" cy="1277775"/>
          </a:xfrm>
        </p:spPr>
        <p:txBody>
          <a:bodyPr>
            <a:normAutofit/>
          </a:bodyPr>
          <a:lstStyle/>
          <a:p>
            <a:r>
              <a:rPr lang="en-US" sz="3200" dirty="0">
                <a:latin typeface="Times New Roman" panose="02020603050405020304" pitchFamily="18" charset="0"/>
                <a:cs typeface="Times New Roman" panose="02020603050405020304" pitchFamily="18" charset="0"/>
              </a:rPr>
              <a:t>Average Shear stresses for different Richardson numbers and different volume concentration values:</a:t>
            </a:r>
            <a:endParaRPr lang="en-IN" sz="3200" dirty="0"/>
          </a:p>
        </p:txBody>
      </p:sp>
      <p:sp>
        <p:nvSpPr>
          <p:cNvPr id="4" name="Slide Number Placeholder 3">
            <a:extLst>
              <a:ext uri="{FF2B5EF4-FFF2-40B4-BE49-F238E27FC236}">
                <a16:creationId xmlns:a16="http://schemas.microsoft.com/office/drawing/2014/main" id="{CE4266A3-410D-94DE-B49D-52CA0B949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42</a:t>
            </a:fld>
            <a:endParaRPr lang="en-IN" dirty="0"/>
          </a:p>
        </p:txBody>
      </p:sp>
      <p:graphicFrame>
        <p:nvGraphicFramePr>
          <p:cNvPr id="5" name="Table 4">
            <a:extLst>
              <a:ext uri="{FF2B5EF4-FFF2-40B4-BE49-F238E27FC236}">
                <a16:creationId xmlns:a16="http://schemas.microsoft.com/office/drawing/2014/main" id="{C59B748C-44A6-A45A-02B7-A170EC9C24CD}"/>
              </a:ext>
            </a:extLst>
          </p:cNvPr>
          <p:cNvGraphicFramePr>
            <a:graphicFrameLocks noGrp="1"/>
          </p:cNvGraphicFramePr>
          <p:nvPr>
            <p:extLst>
              <p:ext uri="{D42A27DB-BD31-4B8C-83A1-F6EECF244321}">
                <p14:modId xmlns:p14="http://schemas.microsoft.com/office/powerpoint/2010/main" val="506211993"/>
              </p:ext>
            </p:extLst>
          </p:nvPr>
        </p:nvGraphicFramePr>
        <p:xfrm>
          <a:off x="193040" y="2529840"/>
          <a:ext cx="7051040" cy="2631440"/>
        </p:xfrm>
        <a:graphic>
          <a:graphicData uri="http://schemas.openxmlformats.org/drawingml/2006/table">
            <a:tbl>
              <a:tblPr>
                <a:tableStyleId>{5C22544A-7EE6-4342-B048-85BDC9FD1C3A}</a:tableStyleId>
              </a:tblPr>
              <a:tblGrid>
                <a:gridCol w="355600">
                  <a:extLst>
                    <a:ext uri="{9D8B030D-6E8A-4147-A177-3AD203B41FA5}">
                      <a16:colId xmlns:a16="http://schemas.microsoft.com/office/drawing/2014/main" val="3446392137"/>
                    </a:ext>
                  </a:extLst>
                </a:gridCol>
                <a:gridCol w="1636219">
                  <a:extLst>
                    <a:ext uri="{9D8B030D-6E8A-4147-A177-3AD203B41FA5}">
                      <a16:colId xmlns:a16="http://schemas.microsoft.com/office/drawing/2014/main" val="3151176488"/>
                    </a:ext>
                  </a:extLst>
                </a:gridCol>
                <a:gridCol w="1712964">
                  <a:extLst>
                    <a:ext uri="{9D8B030D-6E8A-4147-A177-3AD203B41FA5}">
                      <a16:colId xmlns:a16="http://schemas.microsoft.com/office/drawing/2014/main" val="3515559416"/>
                    </a:ext>
                  </a:extLst>
                </a:gridCol>
                <a:gridCol w="1693047">
                  <a:extLst>
                    <a:ext uri="{9D8B030D-6E8A-4147-A177-3AD203B41FA5}">
                      <a16:colId xmlns:a16="http://schemas.microsoft.com/office/drawing/2014/main" val="2359506830"/>
                    </a:ext>
                  </a:extLst>
                </a:gridCol>
                <a:gridCol w="1653210">
                  <a:extLst>
                    <a:ext uri="{9D8B030D-6E8A-4147-A177-3AD203B41FA5}">
                      <a16:colId xmlns:a16="http://schemas.microsoft.com/office/drawing/2014/main" val="4179383239"/>
                    </a:ext>
                  </a:extLst>
                </a:gridCol>
              </a:tblGrid>
              <a:tr h="375920">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I</a:t>
                      </a: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err="1">
                          <a:effectLst/>
                          <a:latin typeface="Times New Roman" panose="02020603050405020304" pitchFamily="18" charset="0"/>
                          <a:cs typeface="Times New Roman" panose="02020603050405020304" pitchFamily="18" charset="0"/>
                        </a:rPr>
                        <a:t>Avg</a:t>
                      </a:r>
                      <a:r>
                        <a:rPr lang="en-IN" sz="1200" b="1" u="none" strike="noStrike" dirty="0">
                          <a:effectLst/>
                          <a:latin typeface="Times New Roman" panose="02020603050405020304" pitchFamily="18" charset="0"/>
                          <a:cs typeface="Times New Roman" panose="02020603050405020304" pitchFamily="18" charset="0"/>
                        </a:rPr>
                        <a:t> shear stress for 4% </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929871101"/>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0.006635436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0.006884893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0.007152599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0.007747661</a:t>
                      </a:r>
                    </a:p>
                  </a:txBody>
                  <a:tcPr marL="7620" marR="7620" marT="7620" marB="0" anchor="b"/>
                </a:tc>
                <a:extLst>
                  <a:ext uri="{0D108BD9-81ED-4DB2-BD59-A6C34878D82A}">
                    <a16:rowId xmlns:a16="http://schemas.microsoft.com/office/drawing/2014/main" val="3096676248"/>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0.006806649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0.007061313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0.007334041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0.007939174</a:t>
                      </a:r>
                    </a:p>
                  </a:txBody>
                  <a:tcPr marL="7620" marR="7620" marT="7620" marB="0" anchor="b"/>
                </a:tc>
                <a:extLst>
                  <a:ext uri="{0D108BD9-81ED-4DB2-BD59-A6C34878D82A}">
                    <a16:rowId xmlns:a16="http://schemas.microsoft.com/office/drawing/2014/main" val="4142644940"/>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0.007022164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0.007283258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0.007562222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0.008180385</a:t>
                      </a:r>
                    </a:p>
                  </a:txBody>
                  <a:tcPr marL="7620" marR="7620" marT="7620" marB="0" anchor="b"/>
                </a:tc>
                <a:extLst>
                  <a:ext uri="{0D108BD9-81ED-4DB2-BD59-A6C34878D82A}">
                    <a16:rowId xmlns:a16="http://schemas.microsoft.com/office/drawing/2014/main" val="1638552301"/>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0.007462541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0.00773852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0.008031791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0.008679793</a:t>
                      </a:r>
                    </a:p>
                  </a:txBody>
                  <a:tcPr marL="7620" marR="7620" marT="7620" marB="0" anchor="b"/>
                </a:tc>
                <a:extLst>
                  <a:ext uri="{0D108BD9-81ED-4DB2-BD59-A6C34878D82A}">
                    <a16:rowId xmlns:a16="http://schemas.microsoft.com/office/drawing/2014/main" val="2040135678"/>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0.00791004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0.008202078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0.008511121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0.00919225</a:t>
                      </a:r>
                    </a:p>
                  </a:txBody>
                  <a:tcPr marL="7620" marR="7620" marT="7620" marB="0" anchor="b"/>
                </a:tc>
                <a:extLst>
                  <a:ext uri="{0D108BD9-81ED-4DB2-BD59-A6C34878D82A}">
                    <a16:rowId xmlns:a16="http://schemas.microsoft.com/office/drawing/2014/main" val="307587935"/>
                  </a:ext>
                </a:extLst>
              </a:tr>
              <a:tr h="37592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0.008801587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0.009127057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0.009469252</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0.01022107</a:t>
                      </a:r>
                    </a:p>
                  </a:txBody>
                  <a:tcPr marL="7620" marR="7620" marT="7620" marB="0" anchor="b"/>
                </a:tc>
                <a:extLst>
                  <a:ext uri="{0D108BD9-81ED-4DB2-BD59-A6C34878D82A}">
                    <a16:rowId xmlns:a16="http://schemas.microsoft.com/office/drawing/2014/main" val="1548788571"/>
                  </a:ext>
                </a:extLst>
              </a:tr>
            </a:tbl>
          </a:graphicData>
        </a:graphic>
      </p:graphicFrame>
      <p:sp>
        <p:nvSpPr>
          <p:cNvPr id="7" name="TextBox 6">
            <a:extLst>
              <a:ext uri="{FF2B5EF4-FFF2-40B4-BE49-F238E27FC236}">
                <a16:creationId xmlns:a16="http://schemas.microsoft.com/office/drawing/2014/main" id="{92A1A65A-AC30-5090-80F4-29B17D5A0894}"/>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Table-22: Average Shear Stress values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484BEB9-9B86-941B-3E3F-E76F4F3E3CD7}"/>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Graph-16: Richardson Number vs average Shear Stress values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D69F9289-BF19-4E99-EDD2-8AF68ECDD3C6}"/>
              </a:ext>
            </a:extLst>
          </p:cNvPr>
          <p:cNvGraphicFramePr>
            <a:graphicFrameLocks/>
          </p:cNvGraphicFramePr>
          <p:nvPr>
            <p:extLst>
              <p:ext uri="{D42A27DB-BD31-4B8C-83A1-F6EECF244321}">
                <p14:modId xmlns:p14="http://schemas.microsoft.com/office/powerpoint/2010/main" val="3246039893"/>
              </p:ext>
            </p:extLst>
          </p:nvPr>
        </p:nvGraphicFramePr>
        <p:xfrm>
          <a:off x="7426960" y="241808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6715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0878-CB9A-75A4-FA1B-D6A2AF606F76}"/>
              </a:ext>
            </a:extLst>
          </p:cNvPr>
          <p:cNvSpPr>
            <a:spLocks noGrp="1"/>
          </p:cNvSpPr>
          <p:nvPr>
            <p:ph type="title"/>
          </p:nvPr>
        </p:nvSpPr>
        <p:spPr>
          <a:xfrm>
            <a:off x="96521" y="785171"/>
            <a:ext cx="12207239" cy="1159196"/>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wall-1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CA01963A-99E8-F397-8A7C-FBF9E2C5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43</a:t>
            </a:fld>
            <a:endParaRPr lang="en-IN"/>
          </a:p>
        </p:txBody>
      </p:sp>
      <p:graphicFrame>
        <p:nvGraphicFramePr>
          <p:cNvPr id="5" name="Table 4">
            <a:extLst>
              <a:ext uri="{FF2B5EF4-FFF2-40B4-BE49-F238E27FC236}">
                <a16:creationId xmlns:a16="http://schemas.microsoft.com/office/drawing/2014/main" id="{8C6C5D96-C2D7-5538-D2C1-C31CA3A45B1D}"/>
              </a:ext>
            </a:extLst>
          </p:cNvPr>
          <p:cNvGraphicFramePr>
            <a:graphicFrameLocks noGrp="1"/>
          </p:cNvGraphicFramePr>
          <p:nvPr>
            <p:extLst>
              <p:ext uri="{D42A27DB-BD31-4B8C-83A1-F6EECF244321}">
                <p14:modId xmlns:p14="http://schemas.microsoft.com/office/powerpoint/2010/main" val="712140855"/>
              </p:ext>
            </p:extLst>
          </p:nvPr>
        </p:nvGraphicFramePr>
        <p:xfrm>
          <a:off x="96521" y="2524444"/>
          <a:ext cx="7249160" cy="2661917"/>
        </p:xfrm>
        <a:graphic>
          <a:graphicData uri="http://schemas.openxmlformats.org/drawingml/2006/table">
            <a:tbl>
              <a:tblPr>
                <a:tableStyleId>{5C22544A-7EE6-4342-B048-85BDC9FD1C3A}</a:tableStyleId>
              </a:tblPr>
              <a:tblGrid>
                <a:gridCol w="411479">
                  <a:extLst>
                    <a:ext uri="{9D8B030D-6E8A-4147-A177-3AD203B41FA5}">
                      <a16:colId xmlns:a16="http://schemas.microsoft.com/office/drawing/2014/main" val="2795962390"/>
                    </a:ext>
                  </a:extLst>
                </a:gridCol>
                <a:gridCol w="1636307">
                  <a:extLst>
                    <a:ext uri="{9D8B030D-6E8A-4147-A177-3AD203B41FA5}">
                      <a16:colId xmlns:a16="http://schemas.microsoft.com/office/drawing/2014/main" val="61328649"/>
                    </a:ext>
                  </a:extLst>
                </a:gridCol>
                <a:gridCol w="1761096">
                  <a:extLst>
                    <a:ext uri="{9D8B030D-6E8A-4147-A177-3AD203B41FA5}">
                      <a16:colId xmlns:a16="http://schemas.microsoft.com/office/drawing/2014/main" val="2247585191"/>
                    </a:ext>
                  </a:extLst>
                </a:gridCol>
                <a:gridCol w="1740617">
                  <a:extLst>
                    <a:ext uri="{9D8B030D-6E8A-4147-A177-3AD203B41FA5}">
                      <a16:colId xmlns:a16="http://schemas.microsoft.com/office/drawing/2014/main" val="3863815568"/>
                    </a:ext>
                  </a:extLst>
                </a:gridCol>
                <a:gridCol w="1699661">
                  <a:extLst>
                    <a:ext uri="{9D8B030D-6E8A-4147-A177-3AD203B41FA5}">
                      <a16:colId xmlns:a16="http://schemas.microsoft.com/office/drawing/2014/main" val="2474150619"/>
                    </a:ext>
                  </a:extLst>
                </a:gridCol>
              </a:tblGrid>
              <a:tr h="633791">
                <a:tc>
                  <a:txBody>
                    <a:bodyPr/>
                    <a:lstStyle/>
                    <a:p>
                      <a:pPr algn="ctr" fontAlgn="b"/>
                      <a:r>
                        <a:rPr lang="en-IN" sz="1200" b="1" i="0" u="none" strike="noStrike" dirty="0">
                          <a:solidFill>
                            <a:srgbClr val="000000"/>
                          </a:solidFill>
                          <a:effectLst/>
                          <a:latin typeface="Times New Roman" panose="02020603050405020304" pitchFamily="18" charset="0"/>
                          <a:cs typeface="Times New Roman" panose="02020603050405020304" pitchFamily="18" charset="0"/>
                        </a:rPr>
                        <a:t>RI</a:t>
                      </a: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0%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1%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2%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wall1 for 4%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823742035"/>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5.5320113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5.7268703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5.9215481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6.346065</a:t>
                      </a:r>
                    </a:p>
                  </a:txBody>
                  <a:tcPr marL="7620" marR="7620" marT="7620" marB="0" anchor="b"/>
                </a:tc>
                <a:extLst>
                  <a:ext uri="{0D108BD9-81ED-4DB2-BD59-A6C34878D82A}">
                    <a16:rowId xmlns:a16="http://schemas.microsoft.com/office/drawing/2014/main" val="3837378525"/>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22.653324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23.342211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24.027427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25.508665</a:t>
                      </a:r>
                    </a:p>
                  </a:txBody>
                  <a:tcPr marL="7620" marR="7620" marT="7620" marB="0" anchor="b"/>
                </a:tc>
                <a:extLst>
                  <a:ext uri="{0D108BD9-81ED-4DB2-BD59-A6C34878D82A}">
                    <a16:rowId xmlns:a16="http://schemas.microsoft.com/office/drawing/2014/main" val="417159024"/>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37.677835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38.694647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39.703906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41.875466</a:t>
                      </a:r>
                    </a:p>
                  </a:txBody>
                  <a:tcPr marL="7620" marR="7620" marT="7620" marB="0" anchor="b"/>
                </a:tc>
                <a:extLst>
                  <a:ext uri="{0D108BD9-81ED-4DB2-BD59-A6C34878D82A}">
                    <a16:rowId xmlns:a16="http://schemas.microsoft.com/office/drawing/2014/main" val="3953104897"/>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57.567447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58.900695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60.220952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63.048881</a:t>
                      </a:r>
                    </a:p>
                  </a:txBody>
                  <a:tcPr marL="7620" marR="7620" marT="7620" marB="0" anchor="b"/>
                </a:tc>
                <a:extLst>
                  <a:ext uri="{0D108BD9-81ED-4DB2-BD59-A6C34878D82A}">
                    <a16:rowId xmlns:a16="http://schemas.microsoft.com/office/drawing/2014/main" val="3531469380"/>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70.73386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72.212635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73.673735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76.794856</a:t>
                      </a:r>
                    </a:p>
                  </a:txBody>
                  <a:tcPr marL="7620" marR="7620" marT="7620" marB="0" anchor="b"/>
                </a:tc>
                <a:extLst>
                  <a:ext uri="{0D108BD9-81ED-4DB2-BD59-A6C34878D82A}">
                    <a16:rowId xmlns:a16="http://schemas.microsoft.com/office/drawing/2014/main" val="1510157847"/>
                  </a:ext>
                </a:extLst>
              </a:tr>
              <a:tr h="33802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87.913914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89.508605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91.083082</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94.424542</a:t>
                      </a:r>
                    </a:p>
                  </a:txBody>
                  <a:tcPr marL="7620" marR="7620" marT="7620" marB="0" anchor="b"/>
                </a:tc>
                <a:extLst>
                  <a:ext uri="{0D108BD9-81ED-4DB2-BD59-A6C34878D82A}">
                    <a16:rowId xmlns:a16="http://schemas.microsoft.com/office/drawing/2014/main" val="256591457"/>
                  </a:ext>
                </a:extLst>
              </a:tr>
            </a:tbl>
          </a:graphicData>
        </a:graphic>
      </p:graphicFrame>
      <p:sp>
        <p:nvSpPr>
          <p:cNvPr id="7" name="TextBox 6">
            <a:extLst>
              <a:ext uri="{FF2B5EF4-FFF2-40B4-BE49-F238E27FC236}">
                <a16:creationId xmlns:a16="http://schemas.microsoft.com/office/drawing/2014/main" id="{E034D3B6-FD6A-1089-14F7-DCDDB6D4ACBB}"/>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Table-23: Heat Transfer coefficient in wall-1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10428B-736B-41A9-228C-FA63865B33C0}"/>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Graph-17: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4EA5B930-FD8B-3D54-A650-972B6D2E7885}"/>
              </a:ext>
            </a:extLst>
          </p:cNvPr>
          <p:cNvGraphicFramePr>
            <a:graphicFrameLocks/>
          </p:cNvGraphicFramePr>
          <p:nvPr>
            <p:extLst>
              <p:ext uri="{D42A27DB-BD31-4B8C-83A1-F6EECF244321}">
                <p14:modId xmlns:p14="http://schemas.microsoft.com/office/powerpoint/2010/main" val="3460329125"/>
              </p:ext>
            </p:extLst>
          </p:nvPr>
        </p:nvGraphicFramePr>
        <p:xfrm>
          <a:off x="7523479" y="2443161"/>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7388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4F7E-A073-0D4B-3ADD-4E494D0ED375}"/>
              </a:ext>
            </a:extLst>
          </p:cNvPr>
          <p:cNvSpPr>
            <a:spLocks noGrp="1"/>
          </p:cNvSpPr>
          <p:nvPr>
            <p:ph type="title"/>
          </p:nvPr>
        </p:nvSpPr>
        <p:spPr>
          <a:xfrm>
            <a:off x="81280" y="759143"/>
            <a:ext cx="12354560" cy="1008697"/>
          </a:xfrm>
        </p:spPr>
        <p:txBody>
          <a:bodyPr>
            <a:noAutofit/>
          </a:bodyPr>
          <a:lstStyle/>
          <a:p>
            <a:r>
              <a:rPr lang="en-US" sz="3200" dirty="0">
                <a:latin typeface="Times New Roman" panose="02020603050405020304" pitchFamily="18" charset="0"/>
                <a:cs typeface="Times New Roman" panose="02020603050405020304" pitchFamily="18" charset="0"/>
              </a:rPr>
              <a:t>Heat Transfer Coefficient in wall-2 &amp; wall-3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ADB4EF69-1432-0A8D-A834-B72BC2BD17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44</a:t>
            </a:fld>
            <a:endParaRPr lang="en-IN"/>
          </a:p>
        </p:txBody>
      </p:sp>
      <p:graphicFrame>
        <p:nvGraphicFramePr>
          <p:cNvPr id="5" name="Table 4">
            <a:extLst>
              <a:ext uri="{FF2B5EF4-FFF2-40B4-BE49-F238E27FC236}">
                <a16:creationId xmlns:a16="http://schemas.microsoft.com/office/drawing/2014/main" id="{7EEA149A-EDBB-198F-EC60-778843250E23}"/>
              </a:ext>
            </a:extLst>
          </p:cNvPr>
          <p:cNvGraphicFramePr>
            <a:graphicFrameLocks noGrp="1"/>
          </p:cNvGraphicFramePr>
          <p:nvPr>
            <p:extLst>
              <p:ext uri="{D42A27DB-BD31-4B8C-83A1-F6EECF244321}">
                <p14:modId xmlns:p14="http://schemas.microsoft.com/office/powerpoint/2010/main" val="1469114901"/>
              </p:ext>
            </p:extLst>
          </p:nvPr>
        </p:nvGraphicFramePr>
        <p:xfrm>
          <a:off x="81280" y="2468881"/>
          <a:ext cx="7325359" cy="2631439"/>
        </p:xfrm>
        <a:graphic>
          <a:graphicData uri="http://schemas.openxmlformats.org/drawingml/2006/table">
            <a:tbl>
              <a:tblPr>
                <a:tableStyleId>{5C22544A-7EE6-4342-B048-85BDC9FD1C3A}</a:tableStyleId>
              </a:tblPr>
              <a:tblGrid>
                <a:gridCol w="426720">
                  <a:extLst>
                    <a:ext uri="{9D8B030D-6E8A-4147-A177-3AD203B41FA5}">
                      <a16:colId xmlns:a16="http://schemas.microsoft.com/office/drawing/2014/main" val="1005978623"/>
                    </a:ext>
                  </a:extLst>
                </a:gridCol>
                <a:gridCol w="1642591">
                  <a:extLst>
                    <a:ext uri="{9D8B030D-6E8A-4147-A177-3AD203B41FA5}">
                      <a16:colId xmlns:a16="http://schemas.microsoft.com/office/drawing/2014/main" val="1333868664"/>
                    </a:ext>
                  </a:extLst>
                </a:gridCol>
                <a:gridCol w="1779608">
                  <a:extLst>
                    <a:ext uri="{9D8B030D-6E8A-4147-A177-3AD203B41FA5}">
                      <a16:colId xmlns:a16="http://schemas.microsoft.com/office/drawing/2014/main" val="4193297568"/>
                    </a:ext>
                  </a:extLst>
                </a:gridCol>
                <a:gridCol w="1758913">
                  <a:extLst>
                    <a:ext uri="{9D8B030D-6E8A-4147-A177-3AD203B41FA5}">
                      <a16:colId xmlns:a16="http://schemas.microsoft.com/office/drawing/2014/main" val="669319686"/>
                    </a:ext>
                  </a:extLst>
                </a:gridCol>
                <a:gridCol w="1717527">
                  <a:extLst>
                    <a:ext uri="{9D8B030D-6E8A-4147-A177-3AD203B41FA5}">
                      <a16:colId xmlns:a16="http://schemas.microsoft.com/office/drawing/2014/main" val="1512253936"/>
                    </a:ext>
                  </a:extLst>
                </a:gridCol>
              </a:tblGrid>
              <a:tr h="626533">
                <a:tc>
                  <a:txBody>
                    <a:bodyPr/>
                    <a:lstStyle/>
                    <a:p>
                      <a:pPr algn="ctr" fontAlgn="b"/>
                      <a:r>
                        <a:rPr lang="en-IN" sz="1200" b="1" i="0" u="none" strike="noStrike" dirty="0">
                          <a:solidFill>
                            <a:srgbClr val="000000"/>
                          </a:solidFill>
                          <a:effectLst/>
                          <a:latin typeface="Times New Roman" panose="02020603050405020304" pitchFamily="18" charset="0"/>
                          <a:cs typeface="Times New Roman" panose="02020603050405020304" pitchFamily="18" charset="0"/>
                        </a:rPr>
                        <a:t>RI</a:t>
                      </a: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0%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1%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2%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200" b="1" u="none" strike="noStrike" dirty="0">
                          <a:effectLst/>
                          <a:latin typeface="Times New Roman" panose="02020603050405020304" pitchFamily="18" charset="0"/>
                          <a:cs typeface="Times New Roman" panose="02020603050405020304" pitchFamily="18" charset="0"/>
                        </a:rPr>
                        <a:t>Heat transfer coefficient in wall2&amp;3 for 4% </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45879863"/>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5.4061941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5.5934836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5.78022065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5.686852125</a:t>
                      </a:r>
                    </a:p>
                  </a:txBody>
                  <a:tcPr marL="7620" marR="7620" marT="7620" marB="0" anchor="b"/>
                </a:tc>
                <a:extLst>
                  <a:ext uri="{0D108BD9-81ED-4DB2-BD59-A6C34878D82A}">
                    <a16:rowId xmlns:a16="http://schemas.microsoft.com/office/drawing/2014/main" val="893333230"/>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20.554355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21.133968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21.7049525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21.41946025</a:t>
                      </a:r>
                    </a:p>
                  </a:txBody>
                  <a:tcPr marL="7620" marR="7620" marT="7620" marB="0" anchor="b"/>
                </a:tc>
                <a:extLst>
                  <a:ext uri="{0D108BD9-81ED-4DB2-BD59-A6C34878D82A}">
                    <a16:rowId xmlns:a16="http://schemas.microsoft.com/office/drawing/2014/main" val="2403372094"/>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32.464316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33.2498285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34.0189065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33.6343675</a:t>
                      </a:r>
                    </a:p>
                  </a:txBody>
                  <a:tcPr marL="7620" marR="7620" marT="7620" marB="0" anchor="b"/>
                </a:tc>
                <a:extLst>
                  <a:ext uri="{0D108BD9-81ED-4DB2-BD59-A6C34878D82A}">
                    <a16:rowId xmlns:a16="http://schemas.microsoft.com/office/drawing/2014/main" val="734917680"/>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47.002039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47.949283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48.8708935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48.41008825</a:t>
                      </a:r>
                    </a:p>
                  </a:txBody>
                  <a:tcPr marL="7620" marR="7620" marT="7620" marB="0" anchor="b"/>
                </a:tc>
                <a:extLst>
                  <a:ext uri="{0D108BD9-81ED-4DB2-BD59-A6C34878D82A}">
                    <a16:rowId xmlns:a16="http://schemas.microsoft.com/office/drawing/2014/main" val="2693904074"/>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56.101561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57.1101885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58.0875355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57.598862</a:t>
                      </a:r>
                    </a:p>
                  </a:txBody>
                  <a:tcPr marL="7620" marR="7620" marT="7620" marB="0" anchor="b"/>
                </a:tc>
                <a:extLst>
                  <a:ext uri="{0D108BD9-81ED-4DB2-BD59-A6C34878D82A}">
                    <a16:rowId xmlns:a16="http://schemas.microsoft.com/office/drawing/2014/main" val="3030709419"/>
                  </a:ext>
                </a:extLst>
              </a:tr>
              <a:tr h="334151">
                <a:tc>
                  <a:txBody>
                    <a:bodyPr/>
                    <a:lstStyle/>
                    <a:p>
                      <a:pPr algn="ctr" fontAlgn="b"/>
                      <a:r>
                        <a:rPr lang="en-IN" sz="1200" u="none" strike="noStrike">
                          <a:effectLst/>
                          <a:latin typeface="Times New Roman" panose="02020603050405020304" pitchFamily="18" charset="0"/>
                          <a:cs typeface="Times New Roman" panose="02020603050405020304" pitchFamily="18" charset="0"/>
                        </a:rPr>
                        <a:t>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67.505434</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68.5506225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69.5657015</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69.058162</a:t>
                      </a:r>
                    </a:p>
                  </a:txBody>
                  <a:tcPr marL="7620" marR="7620" marT="7620" marB="0" anchor="b"/>
                </a:tc>
                <a:extLst>
                  <a:ext uri="{0D108BD9-81ED-4DB2-BD59-A6C34878D82A}">
                    <a16:rowId xmlns:a16="http://schemas.microsoft.com/office/drawing/2014/main" val="2083876082"/>
                  </a:ext>
                </a:extLst>
              </a:tr>
            </a:tbl>
          </a:graphicData>
        </a:graphic>
      </p:graphicFrame>
      <p:sp>
        <p:nvSpPr>
          <p:cNvPr id="7" name="TextBox 6">
            <a:extLst>
              <a:ext uri="{FF2B5EF4-FFF2-40B4-BE49-F238E27FC236}">
                <a16:creationId xmlns:a16="http://schemas.microsoft.com/office/drawing/2014/main" id="{CBC31E03-3D98-D3C2-FB0A-0B1B65D0661D}"/>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Table-24: Heat Transfer coefficient in wall-1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2669BE7-11C4-CE3A-4AD6-F0F48DD4B296}"/>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Graph-18: Richardson Number vs Heat transfer coefficient values in wall-1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8E0E7913-B586-43EA-D72D-645362DB45D4}"/>
              </a:ext>
            </a:extLst>
          </p:cNvPr>
          <p:cNvGraphicFramePr>
            <a:graphicFrameLocks/>
          </p:cNvGraphicFramePr>
          <p:nvPr>
            <p:extLst>
              <p:ext uri="{D42A27DB-BD31-4B8C-83A1-F6EECF244321}">
                <p14:modId xmlns:p14="http://schemas.microsoft.com/office/powerpoint/2010/main" val="2573940134"/>
              </p:ext>
            </p:extLst>
          </p:nvPr>
        </p:nvGraphicFramePr>
        <p:xfrm>
          <a:off x="7538720" y="2346961"/>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04214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7B1C-38D9-17E5-A8A1-E8C31BFBEE75}"/>
              </a:ext>
            </a:extLst>
          </p:cNvPr>
          <p:cNvSpPr>
            <a:spLocks noGrp="1"/>
          </p:cNvSpPr>
          <p:nvPr>
            <p:ph type="title"/>
          </p:nvPr>
        </p:nvSpPr>
        <p:spPr>
          <a:xfrm>
            <a:off x="157480" y="748030"/>
            <a:ext cx="11963399" cy="1148715"/>
          </a:xfrm>
        </p:spPr>
        <p:txBody>
          <a:bodyPr>
            <a:noAutofit/>
          </a:bodyPr>
          <a:lstStyle/>
          <a:p>
            <a:r>
              <a:rPr lang="en-US" sz="3200" dirty="0">
                <a:latin typeface="Times New Roman" panose="02020603050405020304" pitchFamily="18" charset="0"/>
                <a:cs typeface="Times New Roman" panose="02020603050405020304" pitchFamily="18" charset="0"/>
              </a:rPr>
              <a:t>Pumping Power for different Richardson numbers and different volume concentration values:</a:t>
            </a:r>
            <a:br>
              <a:rPr lang="en-IN" sz="3200" dirty="0">
                <a:latin typeface="Times New Roman" panose="02020603050405020304" pitchFamily="18" charset="0"/>
                <a:cs typeface="Times New Roman" panose="02020603050405020304" pitchFamily="18" charset="0"/>
              </a:rPr>
            </a:br>
            <a:endParaRPr lang="en-IN" sz="3200" dirty="0"/>
          </a:p>
        </p:txBody>
      </p:sp>
      <p:sp>
        <p:nvSpPr>
          <p:cNvPr id="4" name="Slide Number Placeholder 3">
            <a:extLst>
              <a:ext uri="{FF2B5EF4-FFF2-40B4-BE49-F238E27FC236}">
                <a16:creationId xmlns:a16="http://schemas.microsoft.com/office/drawing/2014/main" id="{B67B04B6-52A9-2AC7-E150-4FFE6471C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45</a:t>
            </a:fld>
            <a:endParaRPr lang="en-IN" dirty="0"/>
          </a:p>
        </p:txBody>
      </p:sp>
      <p:graphicFrame>
        <p:nvGraphicFramePr>
          <p:cNvPr id="5" name="Table 4">
            <a:extLst>
              <a:ext uri="{FF2B5EF4-FFF2-40B4-BE49-F238E27FC236}">
                <a16:creationId xmlns:a16="http://schemas.microsoft.com/office/drawing/2014/main" id="{32A7EF99-08C9-A2F5-98FC-941B9A34A87F}"/>
              </a:ext>
            </a:extLst>
          </p:cNvPr>
          <p:cNvGraphicFramePr>
            <a:graphicFrameLocks noGrp="1"/>
          </p:cNvGraphicFramePr>
          <p:nvPr>
            <p:extLst>
              <p:ext uri="{D42A27DB-BD31-4B8C-83A1-F6EECF244321}">
                <p14:modId xmlns:p14="http://schemas.microsoft.com/office/powerpoint/2010/main" val="2700723727"/>
              </p:ext>
            </p:extLst>
          </p:nvPr>
        </p:nvGraphicFramePr>
        <p:xfrm>
          <a:off x="233680" y="2438400"/>
          <a:ext cx="7223759" cy="2773680"/>
        </p:xfrm>
        <a:graphic>
          <a:graphicData uri="http://schemas.openxmlformats.org/drawingml/2006/table">
            <a:tbl>
              <a:tblPr>
                <a:tableStyleId>{5C22544A-7EE6-4342-B048-85BDC9FD1C3A}</a:tableStyleId>
              </a:tblPr>
              <a:tblGrid>
                <a:gridCol w="396240">
                  <a:extLst>
                    <a:ext uri="{9D8B030D-6E8A-4147-A177-3AD203B41FA5}">
                      <a16:colId xmlns:a16="http://schemas.microsoft.com/office/drawing/2014/main" val="2814483630"/>
                    </a:ext>
                  </a:extLst>
                </a:gridCol>
                <a:gridCol w="1644370">
                  <a:extLst>
                    <a:ext uri="{9D8B030D-6E8A-4147-A177-3AD203B41FA5}">
                      <a16:colId xmlns:a16="http://schemas.microsoft.com/office/drawing/2014/main" val="2167654756"/>
                    </a:ext>
                  </a:extLst>
                </a:gridCol>
                <a:gridCol w="1754924">
                  <a:extLst>
                    <a:ext uri="{9D8B030D-6E8A-4147-A177-3AD203B41FA5}">
                      <a16:colId xmlns:a16="http://schemas.microsoft.com/office/drawing/2014/main" val="3848940027"/>
                    </a:ext>
                  </a:extLst>
                </a:gridCol>
                <a:gridCol w="1734519">
                  <a:extLst>
                    <a:ext uri="{9D8B030D-6E8A-4147-A177-3AD203B41FA5}">
                      <a16:colId xmlns:a16="http://schemas.microsoft.com/office/drawing/2014/main" val="128415764"/>
                    </a:ext>
                  </a:extLst>
                </a:gridCol>
                <a:gridCol w="1693706">
                  <a:extLst>
                    <a:ext uri="{9D8B030D-6E8A-4147-A177-3AD203B41FA5}">
                      <a16:colId xmlns:a16="http://schemas.microsoft.com/office/drawing/2014/main" val="1484232883"/>
                    </a:ext>
                  </a:extLst>
                </a:gridCol>
              </a:tblGrid>
              <a:tr h="396240">
                <a:tc>
                  <a:txBody>
                    <a:bodyPr/>
                    <a:lstStyle/>
                    <a:p>
                      <a:pPr algn="ctr" fontAlgn="b"/>
                      <a:r>
                        <a:rPr lang="en-IN" sz="1200" b="1" i="0" u="none" strike="noStrike" dirty="0">
                          <a:solidFill>
                            <a:srgbClr val="000000"/>
                          </a:solidFill>
                          <a:effectLst/>
                          <a:latin typeface="Times New Roman" panose="02020603050405020304" pitchFamily="18" charset="0"/>
                          <a:cs typeface="Times New Roman" panose="02020603050405020304" pitchFamily="18" charset="0"/>
                        </a:rPr>
                        <a:t>RI</a:t>
                      </a: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1" u="none" strike="noStrike" dirty="0">
                          <a:effectLst/>
                          <a:latin typeface="Times New Roman" panose="02020603050405020304" pitchFamily="18" charset="0"/>
                          <a:cs typeface="Times New Roman" panose="02020603050405020304" pitchFamily="18" charset="0"/>
                        </a:rPr>
                        <a:t>Pumping power at 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826028772"/>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0.05292</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0.054968859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0.05873573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0.075437484</a:t>
                      </a:r>
                    </a:p>
                  </a:txBody>
                  <a:tcPr marL="7620" marR="7620" marT="7620" marB="0" anchor="b"/>
                </a:tc>
                <a:extLst>
                  <a:ext uri="{0D108BD9-81ED-4DB2-BD59-A6C34878D82A}">
                    <a16:rowId xmlns:a16="http://schemas.microsoft.com/office/drawing/2014/main" val="4193304104"/>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0.05357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0.055635469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0.059448353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0.076335541</a:t>
                      </a:r>
                    </a:p>
                  </a:txBody>
                  <a:tcPr marL="7620" marR="7620" marT="7620" marB="0" anchor="b"/>
                </a:tc>
                <a:extLst>
                  <a:ext uri="{0D108BD9-81ED-4DB2-BD59-A6C34878D82A}">
                    <a16:rowId xmlns:a16="http://schemas.microsoft.com/office/drawing/2014/main" val="2984823168"/>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0.051746</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0.056433805</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0.06028911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0.077391692</a:t>
                      </a:r>
                    </a:p>
                  </a:txBody>
                  <a:tcPr marL="7620" marR="7620" marT="7620" marB="0" anchor="b"/>
                </a:tc>
                <a:extLst>
                  <a:ext uri="{0D108BD9-81ED-4DB2-BD59-A6C34878D82A}">
                    <a16:rowId xmlns:a16="http://schemas.microsoft.com/office/drawing/2014/main" val="4162771175"/>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2</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0.05317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0.057967809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0.061914157</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0.079431778</a:t>
                      </a:r>
                    </a:p>
                  </a:txBody>
                  <a:tcPr marL="7620" marR="7620" marT="7620" marB="0" anchor="b"/>
                </a:tc>
                <a:extLst>
                  <a:ext uri="{0D108BD9-81ED-4DB2-BD59-A6C34878D82A}">
                    <a16:rowId xmlns:a16="http://schemas.microsoft.com/office/drawing/2014/main" val="348270952"/>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0.05729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0.059453418</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0.063493489</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0.081426918</a:t>
                      </a:r>
                    </a:p>
                  </a:txBody>
                  <a:tcPr marL="7620" marR="7620" marT="7620" marB="0" anchor="b"/>
                </a:tc>
                <a:extLst>
                  <a:ext uri="{0D108BD9-81ED-4DB2-BD59-A6C34878D82A}">
                    <a16:rowId xmlns:a16="http://schemas.microsoft.com/office/drawing/2014/main" val="2622114554"/>
                  </a:ext>
                </a:extLst>
              </a:tr>
              <a:tr h="396240">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0.06001</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0.062247073</a:t>
                      </a:r>
                    </a:p>
                  </a:txBody>
                  <a:tcPr marL="7620" marR="7620" marT="7620" marB="0" anchor="b"/>
                </a:tc>
                <a:tc>
                  <a:txBody>
                    <a:bodyPr/>
                    <a:lstStyle/>
                    <a:p>
                      <a:pPr algn="ctr" fontAlgn="b"/>
                      <a:r>
                        <a:rPr lang="en-IN" sz="1200" b="0" i="0" u="none" strike="noStrike">
                          <a:solidFill>
                            <a:srgbClr val="000000"/>
                          </a:solidFill>
                          <a:effectLst/>
                          <a:latin typeface="Times New Roman" panose="02020603050405020304" pitchFamily="18" charset="0"/>
                          <a:cs typeface="Times New Roman" panose="02020603050405020304" pitchFamily="18" charset="0"/>
                        </a:rPr>
                        <a:t>0.066467166</a:t>
                      </a:r>
                    </a:p>
                  </a:txBody>
                  <a:tcPr marL="7620" marR="7620" marT="7620" marB="0" anchor="b"/>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0.085204782</a:t>
                      </a:r>
                    </a:p>
                  </a:txBody>
                  <a:tcPr marL="7620" marR="7620" marT="7620" marB="0" anchor="b"/>
                </a:tc>
                <a:extLst>
                  <a:ext uri="{0D108BD9-81ED-4DB2-BD59-A6C34878D82A}">
                    <a16:rowId xmlns:a16="http://schemas.microsoft.com/office/drawing/2014/main" val="760113853"/>
                  </a:ext>
                </a:extLst>
              </a:tr>
            </a:tbl>
          </a:graphicData>
        </a:graphic>
      </p:graphicFrame>
      <p:sp>
        <p:nvSpPr>
          <p:cNvPr id="7" name="TextBox 6">
            <a:extLst>
              <a:ext uri="{FF2B5EF4-FFF2-40B4-BE49-F238E27FC236}">
                <a16:creationId xmlns:a16="http://schemas.microsoft.com/office/drawing/2014/main" id="{5120DA5A-CB27-78A3-3BAC-701AA9B99614}"/>
              </a:ext>
            </a:extLst>
          </p:cNvPr>
          <p:cNvSpPr txBox="1"/>
          <p:nvPr/>
        </p:nvSpPr>
        <p:spPr>
          <a:xfrm>
            <a:off x="514512" y="5253053"/>
            <a:ext cx="609599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Table-25: Pumping Power for volume concentrations 0%, 1%, 2%, 4% and for Richardson number varying from 0.1 to 5</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BBBBC45-3148-D640-88A3-1500EECE42CB}"/>
              </a:ext>
            </a:extLst>
          </p:cNvPr>
          <p:cNvSpPr txBox="1"/>
          <p:nvPr/>
        </p:nvSpPr>
        <p:spPr>
          <a:xfrm>
            <a:off x="7618570" y="5253053"/>
            <a:ext cx="4685190"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Graph-19: Richardson Number vs Pumping Power for different volume concentrations.</a:t>
            </a:r>
            <a:endParaRPr lang="en-IN"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695D003F-0A4E-C20A-07A1-7A8909356774}"/>
              </a:ext>
            </a:extLst>
          </p:cNvPr>
          <p:cNvGraphicFramePr>
            <a:graphicFrameLocks/>
          </p:cNvGraphicFramePr>
          <p:nvPr>
            <p:extLst>
              <p:ext uri="{D42A27DB-BD31-4B8C-83A1-F6EECF244321}">
                <p14:modId xmlns:p14="http://schemas.microsoft.com/office/powerpoint/2010/main" val="4064946606"/>
              </p:ext>
            </p:extLst>
          </p:nvPr>
        </p:nvGraphicFramePr>
        <p:xfrm>
          <a:off x="7548879" y="2438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5292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46</a:t>
            </a:fld>
            <a:endParaRPr lang="en-IN"/>
          </a:p>
        </p:txBody>
      </p:sp>
      <p:graphicFrame>
        <p:nvGraphicFramePr>
          <p:cNvPr id="5" name="Chart 4">
            <a:extLst>
              <a:ext uri="{FF2B5EF4-FFF2-40B4-BE49-F238E27FC236}">
                <a16:creationId xmlns:a16="http://schemas.microsoft.com/office/drawing/2014/main" id="{6936EC2A-F5BB-615A-5C71-3FAC15447964}"/>
              </a:ext>
            </a:extLst>
          </p:cNvPr>
          <p:cNvGraphicFramePr>
            <a:graphicFrameLocks/>
          </p:cNvGraphicFramePr>
          <p:nvPr>
            <p:extLst>
              <p:ext uri="{D42A27DB-BD31-4B8C-83A1-F6EECF244321}">
                <p14:modId xmlns:p14="http://schemas.microsoft.com/office/powerpoint/2010/main" val="1807144723"/>
              </p:ext>
            </p:extLst>
          </p:nvPr>
        </p:nvGraphicFramePr>
        <p:xfrm>
          <a:off x="1019784" y="2256486"/>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313B1389-907B-C965-C201-9F14B3A4526A}"/>
              </a:ext>
            </a:extLst>
          </p:cNvPr>
          <p:cNvSpPr txBox="1"/>
          <p:nvPr/>
        </p:nvSpPr>
        <p:spPr>
          <a:xfrm>
            <a:off x="1201367" y="5186105"/>
            <a:ext cx="4208834" cy="758757"/>
          </a:xfrm>
          <a:prstGeom prst="rect">
            <a:avLst/>
          </a:prstGeom>
          <a:noFill/>
        </p:spPr>
        <p:txBody>
          <a:bodyPr wrap="square" rtlCol="0">
            <a:spAutoFit/>
          </a:bodyPr>
          <a:lstStyle/>
          <a:p>
            <a:pPr algn="ctr"/>
            <a:r>
              <a:rPr lang="en-US" dirty="0"/>
              <a:t>Graph-20: Heat</a:t>
            </a:r>
            <a:r>
              <a:rPr lang="en-US" baseline="0" dirty="0"/>
              <a:t> transfer coefficient for various nanofluids at 1% volume concentration</a:t>
            </a:r>
            <a:endParaRPr lang="en-IN" dirty="0"/>
          </a:p>
          <a:p>
            <a:pPr algn="ctr"/>
            <a:endParaRPr lang="en-IN" dirty="0"/>
          </a:p>
        </p:txBody>
      </p:sp>
      <p:graphicFrame>
        <p:nvGraphicFramePr>
          <p:cNvPr id="8" name="Chart 7">
            <a:extLst>
              <a:ext uri="{FF2B5EF4-FFF2-40B4-BE49-F238E27FC236}">
                <a16:creationId xmlns:a16="http://schemas.microsoft.com/office/drawing/2014/main" id="{CF47094D-3CE2-9697-3D29-8FDADBA72F46}"/>
              </a:ext>
            </a:extLst>
          </p:cNvPr>
          <p:cNvGraphicFramePr>
            <a:graphicFrameLocks/>
          </p:cNvGraphicFramePr>
          <p:nvPr>
            <p:extLst>
              <p:ext uri="{D42A27DB-BD31-4B8C-83A1-F6EECF244321}">
                <p14:modId xmlns:p14="http://schemas.microsoft.com/office/powerpoint/2010/main" val="1988125118"/>
              </p:ext>
            </p:extLst>
          </p:nvPr>
        </p:nvGraphicFramePr>
        <p:xfrm>
          <a:off x="6435570" y="225648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97E02552-2559-BBCB-0849-C0784E27A23A}"/>
              </a:ext>
            </a:extLst>
          </p:cNvPr>
          <p:cNvSpPr txBox="1"/>
          <p:nvPr/>
        </p:nvSpPr>
        <p:spPr>
          <a:xfrm>
            <a:off x="6506183" y="5186105"/>
            <a:ext cx="4208834" cy="758757"/>
          </a:xfrm>
          <a:prstGeom prst="rect">
            <a:avLst/>
          </a:prstGeom>
          <a:noFill/>
        </p:spPr>
        <p:txBody>
          <a:bodyPr wrap="square" rtlCol="0">
            <a:spAutoFit/>
          </a:bodyPr>
          <a:lstStyle/>
          <a:p>
            <a:pPr algn="ctr"/>
            <a:r>
              <a:rPr lang="en-US" dirty="0"/>
              <a:t>Graph-21: Heat</a:t>
            </a:r>
            <a:r>
              <a:rPr lang="en-US" baseline="0" dirty="0"/>
              <a:t> transfer coefficient for various nanofluids at 2% volume concentration</a:t>
            </a:r>
            <a:endParaRPr lang="en-IN" dirty="0"/>
          </a:p>
          <a:p>
            <a:pPr algn="ctr"/>
            <a:endParaRPr lang="en-IN" dirty="0"/>
          </a:p>
        </p:txBody>
      </p:sp>
    </p:spTree>
    <p:extLst>
      <p:ext uri="{BB962C8B-B14F-4D97-AF65-F5344CB8AC3E}">
        <p14:creationId xmlns:p14="http://schemas.microsoft.com/office/powerpoint/2010/main" val="1110762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D4C9-698D-2EE9-EA80-5C20129CE874}"/>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7" name="Text Placeholder 6">
            <a:extLst>
              <a:ext uri="{FF2B5EF4-FFF2-40B4-BE49-F238E27FC236}">
                <a16:creationId xmlns:a16="http://schemas.microsoft.com/office/drawing/2014/main" id="{8F4CBF80-6501-CA6C-267D-28A3DE660798}"/>
              </a:ext>
            </a:extLst>
          </p:cNvPr>
          <p:cNvSpPr>
            <a:spLocks noGrp="1"/>
          </p:cNvSpPr>
          <p:nvPr>
            <p:ph type="body" idx="1"/>
          </p:nvPr>
        </p:nvSpPr>
        <p:spPr>
          <a:xfrm>
            <a:off x="269290" y="1557524"/>
            <a:ext cx="7081422" cy="4351338"/>
          </a:xfrm>
        </p:spPr>
        <p:txBody>
          <a:bodyPr>
            <a:noAutofit/>
          </a:bodyPr>
          <a:lstStyle/>
          <a:p>
            <a:pPr>
              <a:lnSpc>
                <a:spcPct val="100000"/>
              </a:lnSpc>
            </a:pPr>
            <a:r>
              <a:rPr lang="en-IN" sz="2400" dirty="0">
                <a:latin typeface="Times New Roman" panose="02020603050405020304" pitchFamily="18" charset="0"/>
                <a:cs typeface="Times New Roman" panose="02020603050405020304" pitchFamily="18" charset="0"/>
              </a:rPr>
              <a:t>Here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has greater heat transfer coefficient than silicon oxide or titanium oxide.</a:t>
            </a:r>
          </a:p>
          <a:p>
            <a:pPr>
              <a:lnSpc>
                <a:spcPct val="100000"/>
              </a:lnSpc>
            </a:pPr>
            <a:r>
              <a:rPr lang="en-IN" sz="2400" dirty="0">
                <a:latin typeface="Times New Roman" panose="02020603050405020304" pitchFamily="18" charset="0"/>
                <a:cs typeface="Times New Roman" panose="02020603050405020304" pitchFamily="18" charset="0"/>
              </a:rPr>
              <a:t>Water based Silicon oxide and Titanium oxide nanofluids has almost very same thermo-physical properties difference between those values is very less.</a:t>
            </a:r>
          </a:p>
          <a:p>
            <a:pPr>
              <a:lnSpc>
                <a:spcPct val="100000"/>
              </a:lnSpc>
            </a:pPr>
            <a:r>
              <a:rPr lang="en-IN" sz="2400" dirty="0">
                <a:latin typeface="Times New Roman" panose="02020603050405020304" pitchFamily="18" charset="0"/>
                <a:cs typeface="Times New Roman" panose="02020603050405020304" pitchFamily="18" charset="0"/>
              </a:rPr>
              <a:t>As volume concentration increases gap between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-oxide nanofluids and silicon oxide nanofluid increasing, showing that as volume concentration is increasing,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is showing greater sensitivity and providing higher heat transfer coefficient.</a:t>
            </a:r>
          </a:p>
        </p:txBody>
      </p:sp>
      <p:sp>
        <p:nvSpPr>
          <p:cNvPr id="4" name="Slide Number Placeholder 3">
            <a:extLst>
              <a:ext uri="{FF2B5EF4-FFF2-40B4-BE49-F238E27FC236}">
                <a16:creationId xmlns:a16="http://schemas.microsoft.com/office/drawing/2014/main" id="{6C3C054E-FF6F-817C-2541-BE2CF9639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47</a:t>
            </a:fld>
            <a:endParaRPr lang="en-IN"/>
          </a:p>
        </p:txBody>
      </p:sp>
      <p:graphicFrame>
        <p:nvGraphicFramePr>
          <p:cNvPr id="5" name="Chart 4">
            <a:extLst>
              <a:ext uri="{FF2B5EF4-FFF2-40B4-BE49-F238E27FC236}">
                <a16:creationId xmlns:a16="http://schemas.microsoft.com/office/drawing/2014/main" id="{14B21A8E-A05A-F830-D3FD-BADA357E40A9}"/>
              </a:ext>
            </a:extLst>
          </p:cNvPr>
          <p:cNvGraphicFramePr>
            <a:graphicFrameLocks/>
          </p:cNvGraphicFramePr>
          <p:nvPr>
            <p:extLst>
              <p:ext uri="{D42A27DB-BD31-4B8C-83A1-F6EECF244321}">
                <p14:modId xmlns:p14="http://schemas.microsoft.com/office/powerpoint/2010/main" val="2619018267"/>
              </p:ext>
            </p:extLst>
          </p:nvPr>
        </p:nvGraphicFramePr>
        <p:xfrm>
          <a:off x="7496043" y="2009247"/>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34AB61C-56AE-7CC1-C56A-B5F70CE2045D}"/>
              </a:ext>
            </a:extLst>
          </p:cNvPr>
          <p:cNvSpPr txBox="1"/>
          <p:nvPr/>
        </p:nvSpPr>
        <p:spPr>
          <a:xfrm>
            <a:off x="7496043" y="4848753"/>
            <a:ext cx="4208834" cy="758757"/>
          </a:xfrm>
          <a:prstGeom prst="rect">
            <a:avLst/>
          </a:prstGeom>
          <a:noFill/>
        </p:spPr>
        <p:txBody>
          <a:bodyPr wrap="square" rtlCol="0">
            <a:spAutoFit/>
          </a:bodyPr>
          <a:lstStyle/>
          <a:p>
            <a:pPr algn="ctr"/>
            <a:r>
              <a:rPr lang="en-US" dirty="0"/>
              <a:t>Graph-22: Heat</a:t>
            </a:r>
            <a:r>
              <a:rPr lang="en-US" baseline="0" dirty="0"/>
              <a:t> transfer coefficient for various nanofluids at 4% volume concentration</a:t>
            </a:r>
            <a:endParaRPr lang="en-IN" dirty="0"/>
          </a:p>
          <a:p>
            <a:pPr algn="ctr"/>
            <a:endParaRPr lang="en-IN" dirty="0"/>
          </a:p>
        </p:txBody>
      </p:sp>
    </p:spTree>
    <p:extLst>
      <p:ext uri="{BB962C8B-B14F-4D97-AF65-F5344CB8AC3E}">
        <p14:creationId xmlns:p14="http://schemas.microsoft.com/office/powerpoint/2010/main" val="4083153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56BD-BC10-278D-BE20-3CE0CF7241D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4" name="Slide Number Placeholder 3">
            <a:extLst>
              <a:ext uri="{FF2B5EF4-FFF2-40B4-BE49-F238E27FC236}">
                <a16:creationId xmlns:a16="http://schemas.microsoft.com/office/drawing/2014/main" id="{0361395F-D35C-6E4E-55C6-C4C1745D8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48</a:t>
            </a:fld>
            <a:endParaRPr lang="en-IN"/>
          </a:p>
        </p:txBody>
      </p:sp>
      <p:graphicFrame>
        <p:nvGraphicFramePr>
          <p:cNvPr id="5" name="Chart 4">
            <a:extLst>
              <a:ext uri="{FF2B5EF4-FFF2-40B4-BE49-F238E27FC236}">
                <a16:creationId xmlns:a16="http://schemas.microsoft.com/office/drawing/2014/main" id="{16DD098E-8B2A-CD7B-3084-00F12EFB00F4}"/>
              </a:ext>
            </a:extLst>
          </p:cNvPr>
          <p:cNvGraphicFramePr>
            <a:graphicFrameLocks/>
          </p:cNvGraphicFramePr>
          <p:nvPr>
            <p:extLst>
              <p:ext uri="{D42A27DB-BD31-4B8C-83A1-F6EECF244321}">
                <p14:modId xmlns:p14="http://schemas.microsoft.com/office/powerpoint/2010/main" val="1096326585"/>
              </p:ext>
            </p:extLst>
          </p:nvPr>
        </p:nvGraphicFramePr>
        <p:xfrm>
          <a:off x="1129553" y="219187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B582E4AE-5682-971D-95C4-389BBCEF6409}"/>
              </a:ext>
            </a:extLst>
          </p:cNvPr>
          <p:cNvGraphicFramePr>
            <a:graphicFrameLocks/>
          </p:cNvGraphicFramePr>
          <p:nvPr>
            <p:extLst>
              <p:ext uri="{D42A27DB-BD31-4B8C-83A1-F6EECF244321}">
                <p14:modId xmlns:p14="http://schemas.microsoft.com/office/powerpoint/2010/main" val="2761288140"/>
              </p:ext>
            </p:extLst>
          </p:nvPr>
        </p:nvGraphicFramePr>
        <p:xfrm>
          <a:off x="6490447" y="219187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F51FEA86-1B86-E859-E607-2E263B2FC94C}"/>
              </a:ext>
            </a:extLst>
          </p:cNvPr>
          <p:cNvSpPr txBox="1"/>
          <p:nvPr/>
        </p:nvSpPr>
        <p:spPr>
          <a:xfrm>
            <a:off x="1492719" y="5056875"/>
            <a:ext cx="4208834" cy="758757"/>
          </a:xfrm>
          <a:prstGeom prst="rect">
            <a:avLst/>
          </a:prstGeom>
          <a:noFill/>
        </p:spPr>
        <p:txBody>
          <a:bodyPr wrap="square" rtlCol="0">
            <a:spAutoFit/>
          </a:bodyPr>
          <a:lstStyle/>
          <a:p>
            <a:pPr algn="ctr"/>
            <a:r>
              <a:rPr lang="en-US" dirty="0"/>
              <a:t>Graph-23: Nusselt Number </a:t>
            </a:r>
            <a:r>
              <a:rPr lang="en-US" baseline="0" dirty="0"/>
              <a:t>for various nanofluids at 1% volume concentration</a:t>
            </a:r>
            <a:endParaRPr lang="en-IN" dirty="0"/>
          </a:p>
          <a:p>
            <a:pPr algn="ctr"/>
            <a:endParaRPr lang="en-IN" dirty="0"/>
          </a:p>
        </p:txBody>
      </p:sp>
      <p:sp>
        <p:nvSpPr>
          <p:cNvPr id="8" name="TextBox 7">
            <a:extLst>
              <a:ext uri="{FF2B5EF4-FFF2-40B4-BE49-F238E27FC236}">
                <a16:creationId xmlns:a16="http://schemas.microsoft.com/office/drawing/2014/main" id="{9CFC80A2-889C-ACA7-D32E-711F0DEC874B}"/>
              </a:ext>
            </a:extLst>
          </p:cNvPr>
          <p:cNvSpPr txBox="1"/>
          <p:nvPr/>
        </p:nvSpPr>
        <p:spPr>
          <a:xfrm>
            <a:off x="6593636" y="5056875"/>
            <a:ext cx="4208834" cy="758757"/>
          </a:xfrm>
          <a:prstGeom prst="rect">
            <a:avLst/>
          </a:prstGeom>
          <a:noFill/>
        </p:spPr>
        <p:txBody>
          <a:bodyPr wrap="square" rtlCol="0">
            <a:spAutoFit/>
          </a:bodyPr>
          <a:lstStyle/>
          <a:p>
            <a:pPr algn="ctr"/>
            <a:r>
              <a:rPr lang="en-US" dirty="0"/>
              <a:t>Graph-24: Nusselt Number </a:t>
            </a:r>
            <a:r>
              <a:rPr lang="en-US" baseline="0" dirty="0"/>
              <a:t>for various nanofluids at 2% volume concentration</a:t>
            </a:r>
            <a:endParaRPr lang="en-IN" dirty="0"/>
          </a:p>
          <a:p>
            <a:pPr algn="ctr"/>
            <a:endParaRPr lang="en-IN" dirty="0"/>
          </a:p>
        </p:txBody>
      </p:sp>
    </p:spTree>
    <p:extLst>
      <p:ext uri="{BB962C8B-B14F-4D97-AF65-F5344CB8AC3E}">
        <p14:creationId xmlns:p14="http://schemas.microsoft.com/office/powerpoint/2010/main" val="1280970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56BD-BC10-278D-BE20-3CE0CF7241D6}"/>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a16="http://schemas.microsoft.com/office/drawing/2014/main" id="{F065C1BD-3F2F-F060-3083-DCEC58BC2E7E}"/>
              </a:ext>
            </a:extLst>
          </p:cNvPr>
          <p:cNvSpPr>
            <a:spLocks noGrp="1"/>
          </p:cNvSpPr>
          <p:nvPr>
            <p:ph type="body" idx="1"/>
          </p:nvPr>
        </p:nvSpPr>
        <p:spPr>
          <a:xfrm>
            <a:off x="838200" y="1825625"/>
            <a:ext cx="5948082" cy="4351338"/>
          </a:xfrm>
        </p:spPr>
        <p:txBody>
          <a:bodyPr>
            <a:normAutofit fontScale="92500" lnSpcReduction="10000"/>
          </a:bodyPr>
          <a:lstStyle/>
          <a:p>
            <a:r>
              <a:rPr lang="en-IN" sz="2400" dirty="0">
                <a:latin typeface="Times New Roman" panose="02020603050405020304" pitchFamily="18" charset="0"/>
                <a:cs typeface="Times New Roman" panose="02020603050405020304" pitchFamily="18" charset="0"/>
              </a:rPr>
              <a:t>Here water-</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based has higher Nusselt number among the other two nanofluids. For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at 1% volume concentration Nusselt number is varying from 0 to 1.4, at 2% volume concentration Nusselt number is varying from 0 to 1.6 and at 4% volume concentration Nusselt number is varying from 0 to 1.8.</a:t>
            </a:r>
          </a:p>
          <a:p>
            <a:r>
              <a:rPr lang="en-IN" sz="2400" dirty="0">
                <a:latin typeface="Times New Roman" panose="02020603050405020304" pitchFamily="18" charset="0"/>
                <a:cs typeface="Times New Roman" panose="02020603050405020304" pitchFamily="18" charset="0"/>
              </a:rPr>
              <a:t>Where as for titanium and silicon oxide nanofluids has it is varying from 0 to 1.4 at all concentrations and values for both nanofluids are very close to each other.</a:t>
            </a:r>
          </a:p>
          <a:p>
            <a:r>
              <a:rPr lang="en-IN" sz="2400" dirty="0">
                <a:latin typeface="Times New Roman" panose="02020603050405020304" pitchFamily="18" charset="0"/>
                <a:cs typeface="Times New Roman" panose="02020603050405020304" pitchFamily="18" charset="0"/>
              </a:rPr>
              <a:t>Comparatively Silicon oxide-water based nanofluid has lower Nusselt number.</a:t>
            </a:r>
          </a:p>
        </p:txBody>
      </p:sp>
      <p:sp>
        <p:nvSpPr>
          <p:cNvPr id="4" name="Slide Number Placeholder 3">
            <a:extLst>
              <a:ext uri="{FF2B5EF4-FFF2-40B4-BE49-F238E27FC236}">
                <a16:creationId xmlns:a16="http://schemas.microsoft.com/office/drawing/2014/main" id="{0361395F-D35C-6E4E-55C6-C4C1745D8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49</a:t>
            </a:fld>
            <a:endParaRPr lang="en-IN"/>
          </a:p>
        </p:txBody>
      </p:sp>
      <p:graphicFrame>
        <p:nvGraphicFramePr>
          <p:cNvPr id="5" name="Chart 4">
            <a:extLst>
              <a:ext uri="{FF2B5EF4-FFF2-40B4-BE49-F238E27FC236}">
                <a16:creationId xmlns:a16="http://schemas.microsoft.com/office/drawing/2014/main" id="{7BDC3974-1BA2-679A-3B27-B0D278A9B009}"/>
              </a:ext>
            </a:extLst>
          </p:cNvPr>
          <p:cNvGraphicFramePr>
            <a:graphicFrameLocks/>
          </p:cNvGraphicFramePr>
          <p:nvPr>
            <p:extLst>
              <p:ext uri="{D42A27DB-BD31-4B8C-83A1-F6EECF244321}">
                <p14:modId xmlns:p14="http://schemas.microsoft.com/office/powerpoint/2010/main" val="1703569106"/>
              </p:ext>
            </p:extLst>
          </p:nvPr>
        </p:nvGraphicFramePr>
        <p:xfrm>
          <a:off x="7207624"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E389078-5A35-CE5C-7937-B628925BCD05}"/>
              </a:ext>
            </a:extLst>
          </p:cNvPr>
          <p:cNvSpPr txBox="1"/>
          <p:nvPr/>
        </p:nvSpPr>
        <p:spPr>
          <a:xfrm>
            <a:off x="7570790" y="4913439"/>
            <a:ext cx="4208834" cy="758757"/>
          </a:xfrm>
          <a:prstGeom prst="rect">
            <a:avLst/>
          </a:prstGeom>
          <a:noFill/>
        </p:spPr>
        <p:txBody>
          <a:bodyPr wrap="square" rtlCol="0">
            <a:spAutoFit/>
          </a:bodyPr>
          <a:lstStyle/>
          <a:p>
            <a:pPr algn="ctr"/>
            <a:r>
              <a:rPr lang="en-US" dirty="0"/>
              <a:t>Graph-25: Nusselt Number </a:t>
            </a:r>
            <a:r>
              <a:rPr lang="en-US" baseline="0" dirty="0"/>
              <a:t>for various nanofluids at </a:t>
            </a:r>
            <a:r>
              <a:rPr lang="en-US" dirty="0"/>
              <a:t>4</a:t>
            </a:r>
            <a:r>
              <a:rPr lang="en-US" baseline="0" dirty="0"/>
              <a:t>% volume concentration</a:t>
            </a:r>
            <a:endParaRPr lang="en-IN" dirty="0"/>
          </a:p>
          <a:p>
            <a:pPr algn="ctr"/>
            <a:endParaRPr lang="en-IN" dirty="0"/>
          </a:p>
        </p:txBody>
      </p:sp>
    </p:spTree>
    <p:extLst>
      <p:ext uri="{BB962C8B-B14F-4D97-AF65-F5344CB8AC3E}">
        <p14:creationId xmlns:p14="http://schemas.microsoft.com/office/powerpoint/2010/main" val="394056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a:t>
            </a:fld>
            <a:endParaRPr lang="en-IN"/>
          </a:p>
        </p:txBody>
      </p:sp>
      <p:graphicFrame>
        <p:nvGraphicFramePr>
          <p:cNvPr id="5" name="Table 5">
            <a:extLst>
              <a:ext uri="{FF2B5EF4-FFF2-40B4-BE49-F238E27FC236}">
                <a16:creationId xmlns:a16="http://schemas.microsoft.com/office/drawing/2014/main" id="{F9B716C8-60C3-137E-20F4-19E307E2C90E}"/>
              </a:ext>
            </a:extLst>
          </p:cNvPr>
          <p:cNvGraphicFramePr>
            <a:graphicFrameLocks noGrp="1"/>
          </p:cNvGraphicFramePr>
          <p:nvPr>
            <p:extLst>
              <p:ext uri="{D42A27DB-BD31-4B8C-83A1-F6EECF244321}">
                <p14:modId xmlns:p14="http://schemas.microsoft.com/office/powerpoint/2010/main" val="2594116148"/>
              </p:ext>
            </p:extLst>
          </p:nvPr>
        </p:nvGraphicFramePr>
        <p:xfrm>
          <a:off x="843379" y="985737"/>
          <a:ext cx="10510421" cy="5429122"/>
        </p:xfrm>
        <a:graphic>
          <a:graphicData uri="http://schemas.openxmlformats.org/drawingml/2006/table">
            <a:tbl>
              <a:tblPr firstRow="1" bandRow="1">
                <a:tableStyleId>{5C22544A-7EE6-4342-B048-85BDC9FD1C3A}</a:tableStyleId>
              </a:tblPr>
              <a:tblGrid>
                <a:gridCol w="2623721">
                  <a:extLst>
                    <a:ext uri="{9D8B030D-6E8A-4147-A177-3AD203B41FA5}">
                      <a16:colId xmlns:a16="http://schemas.microsoft.com/office/drawing/2014/main" val="855067564"/>
                    </a:ext>
                  </a:extLst>
                </a:gridCol>
                <a:gridCol w="2628900">
                  <a:extLst>
                    <a:ext uri="{9D8B030D-6E8A-4147-A177-3AD203B41FA5}">
                      <a16:colId xmlns:a16="http://schemas.microsoft.com/office/drawing/2014/main" val="1909773633"/>
                    </a:ext>
                  </a:extLst>
                </a:gridCol>
                <a:gridCol w="2628900">
                  <a:extLst>
                    <a:ext uri="{9D8B030D-6E8A-4147-A177-3AD203B41FA5}">
                      <a16:colId xmlns:a16="http://schemas.microsoft.com/office/drawing/2014/main" val="1131709314"/>
                    </a:ext>
                  </a:extLst>
                </a:gridCol>
                <a:gridCol w="2628900">
                  <a:extLst>
                    <a:ext uri="{9D8B030D-6E8A-4147-A177-3AD203B41FA5}">
                      <a16:colId xmlns:a16="http://schemas.microsoft.com/office/drawing/2014/main"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val="2217782125"/>
                  </a:ext>
                </a:extLst>
              </a:tr>
              <a:tr h="1045329">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Heris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Z.,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Esfahany</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M. N., &amp;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Etemad</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G. (2006).</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circular tube</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Both theoretical and experimental results indicate that heat-transfer coefficients increase with nanoparticle concentration as well as the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0846300"/>
                  </a:ext>
                </a:extLst>
              </a:tr>
              <a:tr h="1045329">
                <a:tc>
                  <a:txBody>
                    <a:bodyPr/>
                    <a:lstStyle/>
                    <a:p>
                      <a:pPr algn="ct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Edalati</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Z.,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Zeinali</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Heris</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&amp;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Noie</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S. H. (2012)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 </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heat transfer increases with the nanofluid volume concentration as well as the Peclet number, a 41% enhancement in the convective heat transfer coefficient for a 0.8% </a:t>
                      </a:r>
                      <a:r>
                        <a:rPr lang="en-US"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CuO</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 can be seen when compared to pure water.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1600445"/>
                  </a:ext>
                </a:extLst>
              </a:tr>
              <a:tr h="1045329">
                <a:tc>
                  <a:txBody>
                    <a:bodyPr/>
                    <a:lstStyle/>
                    <a:p>
                      <a:pPr algn="ctr"/>
                      <a:r>
                        <a:rPr lang="it-IT"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Manca, O., Nardini, S., Ricci, D., &amp; Tamburrino, S. (2012)</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There is a increase of average convective heat transfer coefficient and Nusselt number for increasing values of Richardson number and particle concentration, also wall shear stress and required pumping power profiles grow significantly.</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9361384"/>
                  </a:ext>
                </a:extLst>
              </a:tr>
            </a:tbl>
          </a:graphicData>
        </a:graphic>
      </p:graphicFrame>
    </p:spTree>
    <p:extLst>
      <p:ext uri="{BB962C8B-B14F-4D97-AF65-F5344CB8AC3E}">
        <p14:creationId xmlns:p14="http://schemas.microsoft.com/office/powerpoint/2010/main" val="2169296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50</a:t>
            </a:fld>
            <a:endParaRPr lang="en-IN"/>
          </a:p>
        </p:txBody>
      </p:sp>
      <p:sp>
        <p:nvSpPr>
          <p:cNvPr id="7" name="TextBox 6">
            <a:extLst>
              <a:ext uri="{FF2B5EF4-FFF2-40B4-BE49-F238E27FC236}">
                <a16:creationId xmlns:a16="http://schemas.microsoft.com/office/drawing/2014/main" id="{313B1389-907B-C965-C201-9F14B3A4526A}"/>
              </a:ext>
            </a:extLst>
          </p:cNvPr>
          <p:cNvSpPr txBox="1"/>
          <p:nvPr/>
        </p:nvSpPr>
        <p:spPr>
          <a:xfrm>
            <a:off x="1201367" y="5186105"/>
            <a:ext cx="4208834" cy="758757"/>
          </a:xfrm>
          <a:prstGeom prst="rect">
            <a:avLst/>
          </a:prstGeom>
          <a:noFill/>
        </p:spPr>
        <p:txBody>
          <a:bodyPr wrap="square" rtlCol="0">
            <a:spAutoFit/>
          </a:bodyPr>
          <a:lstStyle/>
          <a:p>
            <a:pPr algn="ctr"/>
            <a:r>
              <a:rPr lang="en-US" dirty="0"/>
              <a:t>Graph-23: Average shear stress </a:t>
            </a:r>
            <a:r>
              <a:rPr lang="en-US" baseline="0" dirty="0"/>
              <a:t>for various nanofluids at 1% volume concentration</a:t>
            </a:r>
            <a:endParaRPr lang="en-IN" dirty="0"/>
          </a:p>
          <a:p>
            <a:pPr algn="ctr"/>
            <a:endParaRPr lang="en-IN" dirty="0"/>
          </a:p>
        </p:txBody>
      </p:sp>
      <p:sp>
        <p:nvSpPr>
          <p:cNvPr id="9" name="TextBox 8">
            <a:extLst>
              <a:ext uri="{FF2B5EF4-FFF2-40B4-BE49-F238E27FC236}">
                <a16:creationId xmlns:a16="http://schemas.microsoft.com/office/drawing/2014/main" id="{97E02552-2559-BBCB-0849-C0784E27A23A}"/>
              </a:ext>
            </a:extLst>
          </p:cNvPr>
          <p:cNvSpPr txBox="1"/>
          <p:nvPr/>
        </p:nvSpPr>
        <p:spPr>
          <a:xfrm>
            <a:off x="6506183" y="5186105"/>
            <a:ext cx="4208834" cy="758757"/>
          </a:xfrm>
          <a:prstGeom prst="rect">
            <a:avLst/>
          </a:prstGeom>
          <a:noFill/>
        </p:spPr>
        <p:txBody>
          <a:bodyPr wrap="square" rtlCol="0">
            <a:spAutoFit/>
          </a:bodyPr>
          <a:lstStyle/>
          <a:p>
            <a:pPr algn="ctr"/>
            <a:r>
              <a:rPr lang="en-US" dirty="0"/>
              <a:t>Graph-24: Average shear stress </a:t>
            </a:r>
            <a:r>
              <a:rPr lang="en-US" baseline="0" dirty="0"/>
              <a:t>for various nanofluids at 2% volume concentration</a:t>
            </a:r>
            <a:endParaRPr lang="en-IN" dirty="0"/>
          </a:p>
          <a:p>
            <a:pPr algn="ctr"/>
            <a:endParaRPr lang="en-IN" dirty="0"/>
          </a:p>
        </p:txBody>
      </p:sp>
      <p:graphicFrame>
        <p:nvGraphicFramePr>
          <p:cNvPr id="3" name="Chart 2">
            <a:extLst>
              <a:ext uri="{FF2B5EF4-FFF2-40B4-BE49-F238E27FC236}">
                <a16:creationId xmlns:a16="http://schemas.microsoft.com/office/drawing/2014/main" id="{63557E59-9223-65BE-53C6-B5471258E38F}"/>
              </a:ext>
            </a:extLst>
          </p:cNvPr>
          <p:cNvGraphicFramePr>
            <a:graphicFrameLocks/>
          </p:cNvGraphicFramePr>
          <p:nvPr>
            <p:extLst>
              <p:ext uri="{D42A27DB-BD31-4B8C-83A1-F6EECF244321}">
                <p14:modId xmlns:p14="http://schemas.microsoft.com/office/powerpoint/2010/main" val="223897851"/>
              </p:ext>
            </p:extLst>
          </p:nvPr>
        </p:nvGraphicFramePr>
        <p:xfrm>
          <a:off x="1201367" y="226158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FF446F59-E37E-23FD-42A1-D8A6F4A0AFD5}"/>
              </a:ext>
            </a:extLst>
          </p:cNvPr>
          <p:cNvGraphicFramePr>
            <a:graphicFrameLocks/>
          </p:cNvGraphicFramePr>
          <p:nvPr>
            <p:extLst>
              <p:ext uri="{D42A27DB-BD31-4B8C-83A1-F6EECF244321}">
                <p14:modId xmlns:p14="http://schemas.microsoft.com/office/powerpoint/2010/main" val="3755810666"/>
              </p:ext>
            </p:extLst>
          </p:nvPr>
        </p:nvGraphicFramePr>
        <p:xfrm>
          <a:off x="6418635" y="2261586"/>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17256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5D7A-33D1-1FD5-8957-0BF2364DE204}"/>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a16="http://schemas.microsoft.com/office/drawing/2014/main" id="{2FD4E30C-9B8C-BF9B-7083-9E48C970BF32}"/>
              </a:ext>
            </a:extLst>
          </p:cNvPr>
          <p:cNvSpPr>
            <a:spLocks noGrp="1"/>
          </p:cNvSpPr>
          <p:nvPr>
            <p:ph type="body" idx="1"/>
          </p:nvPr>
        </p:nvSpPr>
        <p:spPr>
          <a:xfrm>
            <a:off x="838200" y="1924358"/>
            <a:ext cx="6308324" cy="4797117"/>
          </a:xfrm>
        </p:spPr>
        <p:txBody>
          <a:bodyPr>
            <a:normAutofit/>
          </a:bodyPr>
          <a:lstStyle/>
          <a:p>
            <a:r>
              <a:rPr lang="en-IN" sz="2400" dirty="0">
                <a:latin typeface="Times New Roman" panose="02020603050405020304" pitchFamily="18" charset="0"/>
                <a:cs typeface="Times New Roman" panose="02020603050405020304" pitchFamily="18" charset="0"/>
              </a:rPr>
              <a:t>Along with heat transfer coefficient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also has higher shear stress around the walls of the duct.</a:t>
            </a:r>
          </a:p>
          <a:p>
            <a:r>
              <a:rPr lang="en-IN" sz="2400" dirty="0">
                <a:latin typeface="Times New Roman" panose="02020603050405020304" pitchFamily="18" charset="0"/>
                <a:cs typeface="Times New Roman" panose="02020603050405020304" pitchFamily="18" charset="0"/>
              </a:rPr>
              <a:t>As concentration increases gap between silicon oxide and titanium oxide increases and at 4% volume concentration titanium oxide has higher shear stress which is undesirable.</a:t>
            </a:r>
          </a:p>
          <a:p>
            <a:r>
              <a:rPr lang="en-IN" sz="2400" dirty="0">
                <a:latin typeface="Times New Roman" panose="02020603050405020304" pitchFamily="18" charset="0"/>
                <a:cs typeface="Times New Roman" panose="02020603050405020304" pitchFamily="18" charset="0"/>
              </a:rPr>
              <a:t>Silicon oxide nanofluid is giving us the very less shear stress.</a:t>
            </a:r>
          </a:p>
          <a:p>
            <a:pPr marL="114300" indent="0">
              <a:buNone/>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45223DC-8732-F9DE-BD14-0E33ACAAD2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51</a:t>
            </a:fld>
            <a:endParaRPr lang="en-IN"/>
          </a:p>
        </p:txBody>
      </p:sp>
      <p:graphicFrame>
        <p:nvGraphicFramePr>
          <p:cNvPr id="5" name="Chart 4">
            <a:extLst>
              <a:ext uri="{FF2B5EF4-FFF2-40B4-BE49-F238E27FC236}">
                <a16:creationId xmlns:a16="http://schemas.microsoft.com/office/drawing/2014/main" id="{3529EE20-6DD1-6D38-6EDC-380C8D038A28}"/>
              </a:ext>
            </a:extLst>
          </p:cNvPr>
          <p:cNvGraphicFramePr>
            <a:graphicFrameLocks/>
          </p:cNvGraphicFramePr>
          <p:nvPr>
            <p:extLst>
              <p:ext uri="{D42A27DB-BD31-4B8C-83A1-F6EECF244321}">
                <p14:modId xmlns:p14="http://schemas.microsoft.com/office/powerpoint/2010/main" val="393302757"/>
              </p:ext>
            </p:extLst>
          </p:nvPr>
        </p:nvGraphicFramePr>
        <p:xfrm>
          <a:off x="7399506" y="193094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57E823EB-4E06-1C53-375A-B7B7CAA496B1}"/>
              </a:ext>
            </a:extLst>
          </p:cNvPr>
          <p:cNvSpPr txBox="1"/>
          <p:nvPr/>
        </p:nvSpPr>
        <p:spPr>
          <a:xfrm>
            <a:off x="7762672" y="4914392"/>
            <a:ext cx="4208834" cy="758757"/>
          </a:xfrm>
          <a:prstGeom prst="rect">
            <a:avLst/>
          </a:prstGeom>
          <a:noFill/>
        </p:spPr>
        <p:txBody>
          <a:bodyPr wrap="square" rtlCol="0">
            <a:spAutoFit/>
          </a:bodyPr>
          <a:lstStyle/>
          <a:p>
            <a:pPr algn="ctr"/>
            <a:r>
              <a:rPr lang="en-US" dirty="0"/>
              <a:t>Graph-25: Average shear stress </a:t>
            </a:r>
            <a:r>
              <a:rPr lang="en-US" baseline="0" dirty="0"/>
              <a:t>for various nanofluids at 4% volume concentration</a:t>
            </a:r>
            <a:endParaRPr lang="en-IN" dirty="0"/>
          </a:p>
          <a:p>
            <a:pPr algn="ctr"/>
            <a:endParaRPr lang="en-IN" dirty="0"/>
          </a:p>
        </p:txBody>
      </p:sp>
    </p:spTree>
    <p:extLst>
      <p:ext uri="{BB962C8B-B14F-4D97-AF65-F5344CB8AC3E}">
        <p14:creationId xmlns:p14="http://schemas.microsoft.com/office/powerpoint/2010/main" val="4162847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6109-77AC-FDC3-9F1B-36C1CC3F9643}"/>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CB9419-81DB-1E08-6432-A73911E450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52</a:t>
            </a:fld>
            <a:endParaRPr lang="en-IN"/>
          </a:p>
        </p:txBody>
      </p:sp>
      <p:sp>
        <p:nvSpPr>
          <p:cNvPr id="7" name="TextBox 6">
            <a:extLst>
              <a:ext uri="{FF2B5EF4-FFF2-40B4-BE49-F238E27FC236}">
                <a16:creationId xmlns:a16="http://schemas.microsoft.com/office/drawing/2014/main" id="{313B1389-907B-C965-C201-9F14B3A4526A}"/>
              </a:ext>
            </a:extLst>
          </p:cNvPr>
          <p:cNvSpPr txBox="1"/>
          <p:nvPr/>
        </p:nvSpPr>
        <p:spPr>
          <a:xfrm>
            <a:off x="1201367" y="5186105"/>
            <a:ext cx="4208834" cy="758757"/>
          </a:xfrm>
          <a:prstGeom prst="rect">
            <a:avLst/>
          </a:prstGeom>
          <a:noFill/>
        </p:spPr>
        <p:txBody>
          <a:bodyPr wrap="square" rtlCol="0">
            <a:spAutoFit/>
          </a:bodyPr>
          <a:lstStyle/>
          <a:p>
            <a:pPr algn="ctr"/>
            <a:r>
              <a:rPr lang="en-US" dirty="0"/>
              <a:t>Graph-26: Pumping power </a:t>
            </a:r>
            <a:r>
              <a:rPr lang="en-US" baseline="0" dirty="0"/>
              <a:t>for various nanofluids at 1% volume concentration</a:t>
            </a:r>
            <a:endParaRPr lang="en-IN" dirty="0"/>
          </a:p>
          <a:p>
            <a:pPr algn="ctr"/>
            <a:endParaRPr lang="en-IN" dirty="0"/>
          </a:p>
        </p:txBody>
      </p:sp>
      <p:sp>
        <p:nvSpPr>
          <p:cNvPr id="9" name="TextBox 8">
            <a:extLst>
              <a:ext uri="{FF2B5EF4-FFF2-40B4-BE49-F238E27FC236}">
                <a16:creationId xmlns:a16="http://schemas.microsoft.com/office/drawing/2014/main" id="{97E02552-2559-BBCB-0849-C0784E27A23A}"/>
              </a:ext>
            </a:extLst>
          </p:cNvPr>
          <p:cNvSpPr txBox="1"/>
          <p:nvPr/>
        </p:nvSpPr>
        <p:spPr>
          <a:xfrm>
            <a:off x="6506183" y="5186105"/>
            <a:ext cx="4208834" cy="758757"/>
          </a:xfrm>
          <a:prstGeom prst="rect">
            <a:avLst/>
          </a:prstGeom>
          <a:noFill/>
        </p:spPr>
        <p:txBody>
          <a:bodyPr wrap="square" rtlCol="0">
            <a:spAutoFit/>
          </a:bodyPr>
          <a:lstStyle/>
          <a:p>
            <a:pPr algn="ctr"/>
            <a:r>
              <a:rPr lang="en-US" dirty="0"/>
              <a:t>Graph-27: Pumping power </a:t>
            </a:r>
            <a:r>
              <a:rPr lang="en-US" baseline="0" dirty="0"/>
              <a:t>for various nanofluids at 2% volume concentration</a:t>
            </a:r>
            <a:endParaRPr lang="en-IN" dirty="0"/>
          </a:p>
          <a:p>
            <a:pPr algn="ctr"/>
            <a:endParaRPr lang="en-IN" dirty="0"/>
          </a:p>
        </p:txBody>
      </p:sp>
      <p:graphicFrame>
        <p:nvGraphicFramePr>
          <p:cNvPr id="3" name="Chart 2">
            <a:extLst>
              <a:ext uri="{FF2B5EF4-FFF2-40B4-BE49-F238E27FC236}">
                <a16:creationId xmlns:a16="http://schemas.microsoft.com/office/drawing/2014/main" id="{B4C63AE2-757A-354C-EC54-D14E502CA561}"/>
              </a:ext>
            </a:extLst>
          </p:cNvPr>
          <p:cNvGraphicFramePr>
            <a:graphicFrameLocks/>
          </p:cNvGraphicFramePr>
          <p:nvPr>
            <p:extLst>
              <p:ext uri="{D42A27DB-BD31-4B8C-83A1-F6EECF244321}">
                <p14:modId xmlns:p14="http://schemas.microsoft.com/office/powerpoint/2010/main" val="975212154"/>
              </p:ext>
            </p:extLst>
          </p:nvPr>
        </p:nvGraphicFramePr>
        <p:xfrm>
          <a:off x="1111188" y="206679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CABE7788-1861-08A7-AB1F-A08C258FA5C1}"/>
              </a:ext>
            </a:extLst>
          </p:cNvPr>
          <p:cNvGraphicFramePr>
            <a:graphicFrameLocks/>
          </p:cNvGraphicFramePr>
          <p:nvPr>
            <p:extLst>
              <p:ext uri="{D42A27DB-BD31-4B8C-83A1-F6EECF244321}">
                <p14:modId xmlns:p14="http://schemas.microsoft.com/office/powerpoint/2010/main" val="4203230725"/>
              </p:ext>
            </p:extLst>
          </p:nvPr>
        </p:nvGraphicFramePr>
        <p:xfrm>
          <a:off x="6442229" y="2102176"/>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49801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DFF1-BA8B-073A-F310-92A84CD1BA2E}"/>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Comparing results between Nanofluids:</a:t>
            </a:r>
            <a:endParaRPr lang="en-IN" sz="3200" dirty="0"/>
          </a:p>
        </p:txBody>
      </p:sp>
      <p:sp>
        <p:nvSpPr>
          <p:cNvPr id="3" name="Text Placeholder 2">
            <a:extLst>
              <a:ext uri="{FF2B5EF4-FFF2-40B4-BE49-F238E27FC236}">
                <a16:creationId xmlns:a16="http://schemas.microsoft.com/office/drawing/2014/main" id="{1B800610-8276-74E2-D1D5-8C0B602F15CE}"/>
              </a:ext>
            </a:extLst>
          </p:cNvPr>
          <p:cNvSpPr>
            <a:spLocks noGrp="1"/>
          </p:cNvSpPr>
          <p:nvPr>
            <p:ph type="body" idx="1"/>
          </p:nvPr>
        </p:nvSpPr>
        <p:spPr>
          <a:xfrm>
            <a:off x="838200" y="1825625"/>
            <a:ext cx="6050872" cy="4351338"/>
          </a:xfrm>
        </p:spPr>
        <p:txBody>
          <a:bodyPr>
            <a:normAutofit lnSpcReduction="10000"/>
          </a:bodyPr>
          <a:lstStyle/>
          <a:p>
            <a:pPr>
              <a:lnSpc>
                <a:spcPct val="100000"/>
              </a:lnSpc>
            </a:pPr>
            <a:r>
              <a:rPr lang="en-IN" sz="2400" dirty="0">
                <a:latin typeface="Times New Roman" panose="02020603050405020304" pitchFamily="18" charset="0"/>
                <a:cs typeface="Times New Roman" panose="02020603050405020304" pitchFamily="18" charset="0"/>
              </a:rPr>
              <a:t>Pumping power required for Water based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is more compared to silicon oxide or titanium oxide nanofluids.</a:t>
            </a:r>
          </a:p>
          <a:p>
            <a:pPr>
              <a:lnSpc>
                <a:spcPct val="100000"/>
              </a:lnSpc>
            </a:pPr>
            <a:r>
              <a:rPr lang="en-IN" sz="2400" dirty="0">
                <a:latin typeface="Times New Roman" panose="02020603050405020304" pitchFamily="18" charset="0"/>
                <a:cs typeface="Times New Roman" panose="02020603050405020304" pitchFamily="18" charset="0"/>
              </a:rPr>
              <a:t>Pumping power required for Titanium oxide nanofluid is more than that required for silicon oxide nanofluid at lower volume concentrations.</a:t>
            </a:r>
          </a:p>
          <a:p>
            <a:pPr>
              <a:lnSpc>
                <a:spcPct val="100000"/>
              </a:lnSpc>
            </a:pPr>
            <a:r>
              <a:rPr lang="en-IN" sz="2400" dirty="0">
                <a:latin typeface="Times New Roman" panose="02020603050405020304" pitchFamily="18" charset="0"/>
                <a:cs typeface="Times New Roman" panose="02020603050405020304" pitchFamily="18" charset="0"/>
              </a:rPr>
              <a:t>As concentration increases Silicon oxide requiring more power than that of Titanium oxide nanofluid.</a:t>
            </a:r>
          </a:p>
          <a:p>
            <a:pPr>
              <a:lnSpc>
                <a:spcPct val="100000"/>
              </a:lnSpc>
            </a:pPr>
            <a:endParaRPr lang="en-IN"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3562732-589B-FF32-5374-65D337E7A8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53</a:t>
            </a:fld>
            <a:endParaRPr lang="en-IN"/>
          </a:p>
        </p:txBody>
      </p:sp>
      <p:graphicFrame>
        <p:nvGraphicFramePr>
          <p:cNvPr id="5" name="Chart 4">
            <a:extLst>
              <a:ext uri="{FF2B5EF4-FFF2-40B4-BE49-F238E27FC236}">
                <a16:creationId xmlns:a16="http://schemas.microsoft.com/office/drawing/2014/main" id="{0EC024E4-E5DF-C0AF-DD46-0398868E6A32}"/>
              </a:ext>
            </a:extLst>
          </p:cNvPr>
          <p:cNvGraphicFramePr>
            <a:graphicFrameLocks/>
          </p:cNvGraphicFramePr>
          <p:nvPr>
            <p:extLst>
              <p:ext uri="{D42A27DB-BD31-4B8C-83A1-F6EECF244321}">
                <p14:modId xmlns:p14="http://schemas.microsoft.com/office/powerpoint/2010/main" val="1054542386"/>
              </p:ext>
            </p:extLst>
          </p:nvPr>
        </p:nvGraphicFramePr>
        <p:xfrm>
          <a:off x="7307802"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52822A3-443A-B95A-2894-8921DA80608D}"/>
              </a:ext>
            </a:extLst>
          </p:cNvPr>
          <p:cNvSpPr txBox="1"/>
          <p:nvPr/>
        </p:nvSpPr>
        <p:spPr>
          <a:xfrm>
            <a:off x="7553748" y="5017429"/>
            <a:ext cx="4208834" cy="758757"/>
          </a:xfrm>
          <a:prstGeom prst="rect">
            <a:avLst/>
          </a:prstGeom>
          <a:noFill/>
        </p:spPr>
        <p:txBody>
          <a:bodyPr wrap="square" rtlCol="0">
            <a:spAutoFit/>
          </a:bodyPr>
          <a:lstStyle/>
          <a:p>
            <a:pPr algn="ctr"/>
            <a:r>
              <a:rPr lang="en-US" dirty="0"/>
              <a:t>Graph-28: Pumping power </a:t>
            </a:r>
            <a:r>
              <a:rPr lang="en-US" baseline="0" dirty="0"/>
              <a:t>for various nanofluids at 4% volume concentration</a:t>
            </a:r>
            <a:endParaRPr lang="en-IN" dirty="0"/>
          </a:p>
          <a:p>
            <a:pPr algn="ctr"/>
            <a:endParaRPr lang="en-IN" dirty="0"/>
          </a:p>
        </p:txBody>
      </p:sp>
    </p:spTree>
    <p:extLst>
      <p:ext uri="{BB962C8B-B14F-4D97-AF65-F5344CB8AC3E}">
        <p14:creationId xmlns:p14="http://schemas.microsoft.com/office/powerpoint/2010/main" val="3790080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t>
            </a:r>
            <a:r>
              <a:rPr lang="en-IN" sz="3200" b="1" dirty="0" err="1">
                <a:latin typeface="Times New Roman" panose="02020603050405020304" pitchFamily="18" charset="0"/>
                <a:cs typeface="Times New Roman" panose="02020603050405020304" pitchFamily="18" charset="0"/>
              </a:rPr>
              <a:t>Aluminum</a:t>
            </a:r>
            <a:r>
              <a:rPr lang="en-IN" sz="3200" b="1" dirty="0">
                <a:latin typeface="Times New Roman" panose="02020603050405020304" pitchFamily="18" charset="0"/>
                <a:cs typeface="Times New Roman" panose="02020603050405020304" pitchFamily="18" charset="0"/>
              </a:rPr>
              <a:t> oxide nanofluid:</a:t>
            </a:r>
          </a:p>
        </p:txBody>
      </p:sp>
      <p:sp>
        <p:nvSpPr>
          <p:cNvPr id="4" name="Slide Number Placeholder 3">
            <a:extLst>
              <a:ext uri="{FF2B5EF4-FFF2-40B4-BE49-F238E27FC236}">
                <a16:creationId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54</a:t>
            </a:fld>
            <a:endParaRPr lang="en-IN" dirty="0"/>
          </a:p>
        </p:txBody>
      </p:sp>
      <p:sp>
        <p:nvSpPr>
          <p:cNvPr id="7" name="TextBox 6">
            <a:extLst>
              <a:ext uri="{FF2B5EF4-FFF2-40B4-BE49-F238E27FC236}">
                <a16:creationId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Figure-2: Velocity Streamline at midpoint(1000mm) at 4% volume concentration and Richardson number=0.1</a:t>
            </a:r>
          </a:p>
        </p:txBody>
      </p:sp>
      <p:sp>
        <p:nvSpPr>
          <p:cNvPr id="10" name="TextBox 9">
            <a:extLst>
              <a:ext uri="{FF2B5EF4-FFF2-40B4-BE49-F238E27FC236}">
                <a16:creationId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Figure-3: Velocity Streamline at midpoint(1000mm) at 4% volume concentration and Richardson number=0.5</a:t>
            </a:r>
          </a:p>
        </p:txBody>
      </p:sp>
      <p:pic>
        <p:nvPicPr>
          <p:cNvPr id="12" name="Picture 11">
            <a:extLst>
              <a:ext uri="{FF2B5EF4-FFF2-40B4-BE49-F238E27FC236}">
                <a16:creationId xmlns:a16="http://schemas.microsoft.com/office/drawing/2014/main" id="{BB1D65D2-1691-A74A-1481-F85A62E2A8E1}"/>
              </a:ext>
            </a:extLst>
          </p:cNvPr>
          <p:cNvPicPr>
            <a:picLocks noChangeAspect="1"/>
          </p:cNvPicPr>
          <p:nvPr/>
        </p:nvPicPr>
        <p:blipFill>
          <a:blip r:embed="rId2"/>
          <a:stretch>
            <a:fillRect/>
          </a:stretch>
        </p:blipFill>
        <p:spPr>
          <a:xfrm>
            <a:off x="519252" y="1690687"/>
            <a:ext cx="5307519" cy="3809501"/>
          </a:xfrm>
          <a:prstGeom prst="rect">
            <a:avLst/>
          </a:prstGeom>
        </p:spPr>
      </p:pic>
      <p:pic>
        <p:nvPicPr>
          <p:cNvPr id="14" name="Picture 13">
            <a:extLst>
              <a:ext uri="{FF2B5EF4-FFF2-40B4-BE49-F238E27FC236}">
                <a16:creationId xmlns:a16="http://schemas.microsoft.com/office/drawing/2014/main" id="{22B0FB5A-781F-F540-63E3-B57335552B2F}"/>
              </a:ext>
            </a:extLst>
          </p:cNvPr>
          <p:cNvPicPr>
            <a:picLocks noChangeAspect="1"/>
          </p:cNvPicPr>
          <p:nvPr/>
        </p:nvPicPr>
        <p:blipFill>
          <a:blip r:embed="rId3"/>
          <a:stretch>
            <a:fillRect/>
          </a:stretch>
        </p:blipFill>
        <p:spPr>
          <a:xfrm>
            <a:off x="6246179" y="1758187"/>
            <a:ext cx="5307519" cy="3809501"/>
          </a:xfrm>
          <a:prstGeom prst="rect">
            <a:avLst/>
          </a:prstGeom>
        </p:spPr>
      </p:pic>
    </p:spTree>
    <p:extLst>
      <p:ext uri="{BB962C8B-B14F-4D97-AF65-F5344CB8AC3E}">
        <p14:creationId xmlns:p14="http://schemas.microsoft.com/office/powerpoint/2010/main" val="4235603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t>
            </a:r>
            <a:r>
              <a:rPr lang="en-IN" sz="3200" b="1" dirty="0" err="1">
                <a:latin typeface="Times New Roman" panose="02020603050405020304" pitchFamily="18" charset="0"/>
                <a:cs typeface="Times New Roman" panose="02020603050405020304" pitchFamily="18" charset="0"/>
              </a:rPr>
              <a:t>Aluminum</a:t>
            </a:r>
            <a:r>
              <a:rPr lang="en-IN" sz="3200" b="1" dirty="0">
                <a:latin typeface="Times New Roman" panose="02020603050405020304" pitchFamily="18" charset="0"/>
                <a:cs typeface="Times New Roman" panose="02020603050405020304" pitchFamily="18" charset="0"/>
              </a:rPr>
              <a:t> oxide nanofluid:</a:t>
            </a:r>
          </a:p>
        </p:txBody>
      </p:sp>
      <p:sp>
        <p:nvSpPr>
          <p:cNvPr id="4" name="Slide Number Placeholder 3">
            <a:extLst>
              <a:ext uri="{FF2B5EF4-FFF2-40B4-BE49-F238E27FC236}">
                <a16:creationId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55</a:t>
            </a:fld>
            <a:endParaRPr lang="en-IN" dirty="0"/>
          </a:p>
        </p:txBody>
      </p:sp>
      <p:sp>
        <p:nvSpPr>
          <p:cNvPr id="7" name="TextBox 6">
            <a:extLst>
              <a:ext uri="{FF2B5EF4-FFF2-40B4-BE49-F238E27FC236}">
                <a16:creationId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Figure-4: Velocity Streamline at midpoint(1000mm) at 4% volume concentration and Richardson number=1</a:t>
            </a:r>
          </a:p>
        </p:txBody>
      </p:sp>
      <p:sp>
        <p:nvSpPr>
          <p:cNvPr id="10" name="TextBox 9">
            <a:extLst>
              <a:ext uri="{FF2B5EF4-FFF2-40B4-BE49-F238E27FC236}">
                <a16:creationId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Figure-5: Velocity Streamline at midpoint(1000mm) at 4% volume concentration and Richardson number=2</a:t>
            </a:r>
          </a:p>
        </p:txBody>
      </p:sp>
      <p:pic>
        <p:nvPicPr>
          <p:cNvPr id="13" name="Picture 12">
            <a:extLst>
              <a:ext uri="{FF2B5EF4-FFF2-40B4-BE49-F238E27FC236}">
                <a16:creationId xmlns:a16="http://schemas.microsoft.com/office/drawing/2014/main" id="{FBEF406F-2042-A00A-05C3-64E3D071FB67}"/>
              </a:ext>
            </a:extLst>
          </p:cNvPr>
          <p:cNvPicPr>
            <a:picLocks noChangeAspect="1"/>
          </p:cNvPicPr>
          <p:nvPr/>
        </p:nvPicPr>
        <p:blipFill>
          <a:blip r:embed="rId2"/>
          <a:stretch>
            <a:fillRect/>
          </a:stretch>
        </p:blipFill>
        <p:spPr>
          <a:xfrm>
            <a:off x="634662" y="1807942"/>
            <a:ext cx="5259746" cy="3775212"/>
          </a:xfrm>
          <a:prstGeom prst="rect">
            <a:avLst/>
          </a:prstGeom>
        </p:spPr>
      </p:pic>
      <p:pic>
        <p:nvPicPr>
          <p:cNvPr id="15" name="Picture 14">
            <a:extLst>
              <a:ext uri="{FF2B5EF4-FFF2-40B4-BE49-F238E27FC236}">
                <a16:creationId xmlns:a16="http://schemas.microsoft.com/office/drawing/2014/main" id="{9377516A-5E7B-7C93-4578-2D4E38435C0A}"/>
              </a:ext>
            </a:extLst>
          </p:cNvPr>
          <p:cNvPicPr>
            <a:picLocks noChangeAspect="1"/>
          </p:cNvPicPr>
          <p:nvPr/>
        </p:nvPicPr>
        <p:blipFill>
          <a:blip r:embed="rId3"/>
          <a:stretch>
            <a:fillRect/>
          </a:stretch>
        </p:blipFill>
        <p:spPr>
          <a:xfrm>
            <a:off x="5969728" y="1690688"/>
            <a:ext cx="5423110" cy="3892466"/>
          </a:xfrm>
          <a:prstGeom prst="rect">
            <a:avLst/>
          </a:prstGeom>
        </p:spPr>
      </p:pic>
    </p:spTree>
    <p:extLst>
      <p:ext uri="{BB962C8B-B14F-4D97-AF65-F5344CB8AC3E}">
        <p14:creationId xmlns:p14="http://schemas.microsoft.com/office/powerpoint/2010/main" val="2148116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a:t>
            </a:r>
            <a:r>
              <a:rPr lang="en-IN" sz="3200" b="1" dirty="0" err="1">
                <a:latin typeface="Times New Roman" panose="02020603050405020304" pitchFamily="18" charset="0"/>
                <a:cs typeface="Times New Roman" panose="02020603050405020304" pitchFamily="18" charset="0"/>
              </a:rPr>
              <a:t>Aluminum</a:t>
            </a:r>
            <a:r>
              <a:rPr lang="en-IN" sz="3200" b="1" dirty="0">
                <a:latin typeface="Times New Roman" panose="02020603050405020304" pitchFamily="18" charset="0"/>
                <a:cs typeface="Times New Roman" panose="02020603050405020304" pitchFamily="18" charset="0"/>
              </a:rPr>
              <a:t> oxide nanofluid:</a:t>
            </a:r>
          </a:p>
        </p:txBody>
      </p:sp>
      <p:sp>
        <p:nvSpPr>
          <p:cNvPr id="4" name="Slide Number Placeholder 3">
            <a:extLst>
              <a:ext uri="{FF2B5EF4-FFF2-40B4-BE49-F238E27FC236}">
                <a16:creationId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56</a:t>
            </a:fld>
            <a:endParaRPr lang="en-IN" dirty="0"/>
          </a:p>
        </p:txBody>
      </p:sp>
      <p:sp>
        <p:nvSpPr>
          <p:cNvPr id="10" name="TextBox 9">
            <a:extLst>
              <a:ext uri="{FF2B5EF4-FFF2-40B4-BE49-F238E27FC236}">
                <a16:creationId xmlns:a16="http://schemas.microsoft.com/office/drawing/2014/main" id="{11AAD70D-5F0D-8F84-5B76-153D154AB1DA}"/>
              </a:ext>
            </a:extLst>
          </p:cNvPr>
          <p:cNvSpPr txBox="1"/>
          <p:nvPr/>
        </p:nvSpPr>
        <p:spPr>
          <a:xfrm>
            <a:off x="3364231" y="5531734"/>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Figure-6: Velocity Streamline at midpoint(1000mm) at 4% volume concentration and Richardson number=5</a:t>
            </a:r>
          </a:p>
        </p:txBody>
      </p:sp>
      <p:pic>
        <p:nvPicPr>
          <p:cNvPr id="5" name="Picture 4">
            <a:extLst>
              <a:ext uri="{FF2B5EF4-FFF2-40B4-BE49-F238E27FC236}">
                <a16:creationId xmlns:a16="http://schemas.microsoft.com/office/drawing/2014/main" id="{A3B11B28-9107-9AED-FA17-4C2C09E44070}"/>
              </a:ext>
            </a:extLst>
          </p:cNvPr>
          <p:cNvPicPr>
            <a:picLocks noChangeAspect="1"/>
          </p:cNvPicPr>
          <p:nvPr/>
        </p:nvPicPr>
        <p:blipFill>
          <a:blip r:embed="rId2"/>
          <a:stretch>
            <a:fillRect/>
          </a:stretch>
        </p:blipFill>
        <p:spPr>
          <a:xfrm>
            <a:off x="3144209" y="1682957"/>
            <a:ext cx="5362239" cy="3848777"/>
          </a:xfrm>
          <a:prstGeom prst="rect">
            <a:avLst/>
          </a:prstGeom>
        </p:spPr>
      </p:pic>
    </p:spTree>
    <p:extLst>
      <p:ext uri="{BB962C8B-B14F-4D97-AF65-F5344CB8AC3E}">
        <p14:creationId xmlns:p14="http://schemas.microsoft.com/office/powerpoint/2010/main" val="2334891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57</a:t>
            </a:fld>
            <a:endParaRPr lang="en-IN" dirty="0"/>
          </a:p>
        </p:txBody>
      </p:sp>
      <p:sp>
        <p:nvSpPr>
          <p:cNvPr id="7" name="TextBox 6">
            <a:extLst>
              <a:ext uri="{FF2B5EF4-FFF2-40B4-BE49-F238E27FC236}">
                <a16:creationId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Figure-7: Velocity Streamline at midpoint(1000mm) at 0% volume concentration and Richardson number=0.1</a:t>
            </a:r>
          </a:p>
        </p:txBody>
      </p:sp>
      <p:sp>
        <p:nvSpPr>
          <p:cNvPr id="10" name="TextBox 9">
            <a:extLst>
              <a:ext uri="{FF2B5EF4-FFF2-40B4-BE49-F238E27FC236}">
                <a16:creationId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Figure-8: Velocity Streamline at midpoint(1000mm) at 0% volume concentration and Richardson number=0.5</a:t>
            </a:r>
          </a:p>
        </p:txBody>
      </p:sp>
      <p:pic>
        <p:nvPicPr>
          <p:cNvPr id="11" name="Picture 10">
            <a:extLst>
              <a:ext uri="{FF2B5EF4-FFF2-40B4-BE49-F238E27FC236}">
                <a16:creationId xmlns:a16="http://schemas.microsoft.com/office/drawing/2014/main" id="{DBEE1F38-05BD-F52F-B8CA-190AE23FDFB0}"/>
              </a:ext>
            </a:extLst>
          </p:cNvPr>
          <p:cNvPicPr>
            <a:picLocks noChangeAspect="1"/>
          </p:cNvPicPr>
          <p:nvPr/>
        </p:nvPicPr>
        <p:blipFill>
          <a:blip r:embed="rId2"/>
          <a:stretch>
            <a:fillRect/>
          </a:stretch>
        </p:blipFill>
        <p:spPr>
          <a:xfrm>
            <a:off x="287746" y="1669474"/>
            <a:ext cx="5616028" cy="4030935"/>
          </a:xfrm>
          <a:prstGeom prst="rect">
            <a:avLst/>
          </a:prstGeom>
        </p:spPr>
      </p:pic>
      <p:pic>
        <p:nvPicPr>
          <p:cNvPr id="13" name="Picture 12">
            <a:extLst>
              <a:ext uri="{FF2B5EF4-FFF2-40B4-BE49-F238E27FC236}">
                <a16:creationId xmlns:a16="http://schemas.microsoft.com/office/drawing/2014/main" id="{31FC7BB3-0DFF-D6CF-5F54-EAB7BDB9ED0A}"/>
              </a:ext>
            </a:extLst>
          </p:cNvPr>
          <p:cNvPicPr>
            <a:picLocks noChangeAspect="1"/>
          </p:cNvPicPr>
          <p:nvPr/>
        </p:nvPicPr>
        <p:blipFill>
          <a:blip r:embed="rId3"/>
          <a:stretch>
            <a:fillRect/>
          </a:stretch>
        </p:blipFill>
        <p:spPr>
          <a:xfrm>
            <a:off x="6096000" y="1669473"/>
            <a:ext cx="5616028" cy="4030935"/>
          </a:xfrm>
          <a:prstGeom prst="rect">
            <a:avLst/>
          </a:prstGeom>
        </p:spPr>
      </p:pic>
    </p:spTree>
    <p:extLst>
      <p:ext uri="{BB962C8B-B14F-4D97-AF65-F5344CB8AC3E}">
        <p14:creationId xmlns:p14="http://schemas.microsoft.com/office/powerpoint/2010/main" val="2360829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58</a:t>
            </a:fld>
            <a:endParaRPr lang="en-IN" dirty="0"/>
          </a:p>
        </p:txBody>
      </p:sp>
      <p:sp>
        <p:nvSpPr>
          <p:cNvPr id="7" name="TextBox 6">
            <a:extLst>
              <a:ext uri="{FF2B5EF4-FFF2-40B4-BE49-F238E27FC236}">
                <a16:creationId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Figure-9: Velocity Streamline at midpoint(1000mm) at 0% volume concentration and Richardson number=1</a:t>
            </a:r>
          </a:p>
        </p:txBody>
      </p:sp>
      <p:sp>
        <p:nvSpPr>
          <p:cNvPr id="10" name="TextBox 9">
            <a:extLst>
              <a:ext uri="{FF2B5EF4-FFF2-40B4-BE49-F238E27FC236}">
                <a16:creationId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Figure-10: Velocity Streamline at midpoint(1000mm) at 0% volume concentration and Richardson number=2</a:t>
            </a:r>
          </a:p>
        </p:txBody>
      </p:sp>
      <p:pic>
        <p:nvPicPr>
          <p:cNvPr id="12" name="Picture 11">
            <a:extLst>
              <a:ext uri="{FF2B5EF4-FFF2-40B4-BE49-F238E27FC236}">
                <a16:creationId xmlns:a16="http://schemas.microsoft.com/office/drawing/2014/main" id="{6021710E-F117-FB17-D767-5937E119289E}"/>
              </a:ext>
            </a:extLst>
          </p:cNvPr>
          <p:cNvPicPr>
            <a:picLocks noChangeAspect="1"/>
          </p:cNvPicPr>
          <p:nvPr/>
        </p:nvPicPr>
        <p:blipFill>
          <a:blip r:embed="rId2"/>
          <a:stretch>
            <a:fillRect/>
          </a:stretch>
        </p:blipFill>
        <p:spPr>
          <a:xfrm>
            <a:off x="285834" y="1596528"/>
            <a:ext cx="5618709" cy="4032859"/>
          </a:xfrm>
          <a:prstGeom prst="rect">
            <a:avLst/>
          </a:prstGeom>
        </p:spPr>
      </p:pic>
      <p:pic>
        <p:nvPicPr>
          <p:cNvPr id="14" name="Picture 13">
            <a:extLst>
              <a:ext uri="{FF2B5EF4-FFF2-40B4-BE49-F238E27FC236}">
                <a16:creationId xmlns:a16="http://schemas.microsoft.com/office/drawing/2014/main" id="{1D32E733-9091-7C69-56A0-AF01AE09E65E}"/>
              </a:ext>
            </a:extLst>
          </p:cNvPr>
          <p:cNvPicPr>
            <a:picLocks noChangeAspect="1"/>
          </p:cNvPicPr>
          <p:nvPr/>
        </p:nvPicPr>
        <p:blipFill>
          <a:blip r:embed="rId3"/>
          <a:stretch>
            <a:fillRect/>
          </a:stretch>
        </p:blipFill>
        <p:spPr>
          <a:xfrm>
            <a:off x="6148748" y="1593829"/>
            <a:ext cx="5618709" cy="4032859"/>
          </a:xfrm>
          <a:prstGeom prst="rect">
            <a:avLst/>
          </a:prstGeom>
        </p:spPr>
      </p:pic>
    </p:spTree>
    <p:extLst>
      <p:ext uri="{BB962C8B-B14F-4D97-AF65-F5344CB8AC3E}">
        <p14:creationId xmlns:p14="http://schemas.microsoft.com/office/powerpoint/2010/main" val="4098516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Titanium oxide nanofluid:</a:t>
            </a:r>
          </a:p>
        </p:txBody>
      </p:sp>
      <p:sp>
        <p:nvSpPr>
          <p:cNvPr id="4" name="Slide Number Placeholder 3">
            <a:extLst>
              <a:ext uri="{FF2B5EF4-FFF2-40B4-BE49-F238E27FC236}">
                <a16:creationId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59</a:t>
            </a:fld>
            <a:endParaRPr lang="en-IN" dirty="0"/>
          </a:p>
        </p:txBody>
      </p:sp>
      <p:sp>
        <p:nvSpPr>
          <p:cNvPr id="7" name="TextBox 6">
            <a:extLst>
              <a:ext uri="{FF2B5EF4-FFF2-40B4-BE49-F238E27FC236}">
                <a16:creationId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Figure-11: Velocity Streamline at midpoint(1000mm) at 0% volume concentration and Richardson number=3</a:t>
            </a:r>
          </a:p>
        </p:txBody>
      </p:sp>
      <p:sp>
        <p:nvSpPr>
          <p:cNvPr id="10" name="TextBox 9">
            <a:extLst>
              <a:ext uri="{FF2B5EF4-FFF2-40B4-BE49-F238E27FC236}">
                <a16:creationId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Figure-12: Velocity Streamline at midpoint(1000mm) at 0% volume concentration and Richardson number=5</a:t>
            </a:r>
          </a:p>
        </p:txBody>
      </p:sp>
      <p:pic>
        <p:nvPicPr>
          <p:cNvPr id="15" name="Picture 14">
            <a:extLst>
              <a:ext uri="{FF2B5EF4-FFF2-40B4-BE49-F238E27FC236}">
                <a16:creationId xmlns:a16="http://schemas.microsoft.com/office/drawing/2014/main" id="{2BD91B1E-E38F-E1F4-FF64-0D1454464DFE}"/>
              </a:ext>
            </a:extLst>
          </p:cNvPr>
          <p:cNvPicPr>
            <a:picLocks noChangeAspect="1"/>
          </p:cNvPicPr>
          <p:nvPr/>
        </p:nvPicPr>
        <p:blipFill>
          <a:blip r:embed="rId2"/>
          <a:stretch>
            <a:fillRect/>
          </a:stretch>
        </p:blipFill>
        <p:spPr>
          <a:xfrm>
            <a:off x="377073" y="1708496"/>
            <a:ext cx="5561661" cy="3991913"/>
          </a:xfrm>
          <a:prstGeom prst="rect">
            <a:avLst/>
          </a:prstGeom>
        </p:spPr>
      </p:pic>
      <p:pic>
        <p:nvPicPr>
          <p:cNvPr id="17" name="Picture 16">
            <a:extLst>
              <a:ext uri="{FF2B5EF4-FFF2-40B4-BE49-F238E27FC236}">
                <a16:creationId xmlns:a16="http://schemas.microsoft.com/office/drawing/2014/main" id="{2FC2C28A-15A6-5E41-3A22-E66E7CD07D9B}"/>
              </a:ext>
            </a:extLst>
          </p:cNvPr>
          <p:cNvPicPr>
            <a:picLocks noChangeAspect="1"/>
          </p:cNvPicPr>
          <p:nvPr/>
        </p:nvPicPr>
        <p:blipFill>
          <a:blip r:embed="rId3"/>
          <a:stretch>
            <a:fillRect/>
          </a:stretch>
        </p:blipFill>
        <p:spPr>
          <a:xfrm>
            <a:off x="6208429" y="1708496"/>
            <a:ext cx="5561661" cy="3991913"/>
          </a:xfrm>
          <a:prstGeom prst="rect">
            <a:avLst/>
          </a:prstGeom>
        </p:spPr>
      </p:pic>
    </p:spTree>
    <p:extLst>
      <p:ext uri="{BB962C8B-B14F-4D97-AF65-F5344CB8AC3E}">
        <p14:creationId xmlns:p14="http://schemas.microsoft.com/office/powerpoint/2010/main" val="3093980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1652-21FF-3CDC-BD29-A4F3C3CCCBE1}"/>
              </a:ext>
            </a:extLst>
          </p:cNvPr>
          <p:cNvSpPr>
            <a:spLocks noGrp="1"/>
          </p:cNvSpPr>
          <p:nvPr>
            <p:ph type="title"/>
          </p:nvPr>
        </p:nvSpPr>
        <p:spPr>
          <a:xfrm>
            <a:off x="935854" y="229781"/>
            <a:ext cx="9859392" cy="480434"/>
          </a:xfrm>
        </p:spPr>
        <p:txBody>
          <a:bodyPr>
            <a:noAutofit/>
          </a:bodyPr>
          <a:lstStyle/>
          <a:p>
            <a:r>
              <a:rPr lang="en-IN" sz="3200" b="1" dirty="0">
                <a:latin typeface="Times New Roman" panose="02020603050405020304" pitchFamily="18" charset="0"/>
                <a:cs typeface="Times New Roman" panose="02020603050405020304" pitchFamily="18" charset="0"/>
              </a:rPr>
              <a:t>Literature Review:</a:t>
            </a:r>
            <a:endParaRPr lang="en-IN" sz="3200" dirty="0"/>
          </a:p>
        </p:txBody>
      </p:sp>
      <p:sp>
        <p:nvSpPr>
          <p:cNvPr id="4" name="Slide Number Placeholder 3">
            <a:extLst>
              <a:ext uri="{FF2B5EF4-FFF2-40B4-BE49-F238E27FC236}">
                <a16:creationId xmlns:a16="http://schemas.microsoft.com/office/drawing/2014/main" id="{89193451-D0F8-3B15-3871-0EBC5EC9C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a:t>
            </a:fld>
            <a:endParaRPr lang="en-IN"/>
          </a:p>
        </p:txBody>
      </p:sp>
      <p:graphicFrame>
        <p:nvGraphicFramePr>
          <p:cNvPr id="5" name="Table 5">
            <a:extLst>
              <a:ext uri="{FF2B5EF4-FFF2-40B4-BE49-F238E27FC236}">
                <a16:creationId xmlns:a16="http://schemas.microsoft.com/office/drawing/2014/main" id="{F9B716C8-60C3-137E-20F4-19E307E2C90E}"/>
              </a:ext>
            </a:extLst>
          </p:cNvPr>
          <p:cNvGraphicFramePr>
            <a:graphicFrameLocks noGrp="1"/>
          </p:cNvGraphicFramePr>
          <p:nvPr>
            <p:extLst>
              <p:ext uri="{D42A27DB-BD31-4B8C-83A1-F6EECF244321}">
                <p14:modId xmlns:p14="http://schemas.microsoft.com/office/powerpoint/2010/main" val="696198380"/>
              </p:ext>
            </p:extLst>
          </p:nvPr>
        </p:nvGraphicFramePr>
        <p:xfrm>
          <a:off x="838200" y="985737"/>
          <a:ext cx="10515600" cy="4371331"/>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855067564"/>
                    </a:ext>
                  </a:extLst>
                </a:gridCol>
                <a:gridCol w="2628900">
                  <a:extLst>
                    <a:ext uri="{9D8B030D-6E8A-4147-A177-3AD203B41FA5}">
                      <a16:colId xmlns:a16="http://schemas.microsoft.com/office/drawing/2014/main" val="1909773633"/>
                    </a:ext>
                  </a:extLst>
                </a:gridCol>
                <a:gridCol w="2628900">
                  <a:extLst>
                    <a:ext uri="{9D8B030D-6E8A-4147-A177-3AD203B41FA5}">
                      <a16:colId xmlns:a16="http://schemas.microsoft.com/office/drawing/2014/main" val="1131709314"/>
                    </a:ext>
                  </a:extLst>
                </a:gridCol>
                <a:gridCol w="2628900">
                  <a:extLst>
                    <a:ext uri="{9D8B030D-6E8A-4147-A177-3AD203B41FA5}">
                      <a16:colId xmlns:a16="http://schemas.microsoft.com/office/drawing/2014/main" val="1226661220"/>
                    </a:ext>
                  </a:extLst>
                </a:gridCol>
              </a:tblGrid>
              <a:tr h="460882">
                <a:tc>
                  <a:txBody>
                    <a:bodyPr/>
                    <a:lstStyle/>
                    <a:p>
                      <a:pPr algn="ctr"/>
                      <a:r>
                        <a:rPr lang="en-US" sz="1600" dirty="0">
                          <a:latin typeface="Times New Roman" panose="02020603050405020304" pitchFamily="18" charset="0"/>
                          <a:cs typeface="Times New Roman" panose="02020603050405020304" pitchFamily="18" charset="0"/>
                        </a:rPr>
                        <a:t>Authors</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latin typeface="Times New Roman" panose="02020603050405020304" pitchFamily="18" charset="0"/>
                          <a:cs typeface="Times New Roman" panose="02020603050405020304" pitchFamily="18" charset="0"/>
                        </a:rPr>
                        <a:t>Flow passage</a:t>
                      </a:r>
                    </a:p>
                  </a:txBody>
                  <a:tcPr/>
                </a:tc>
                <a:tc>
                  <a:txBody>
                    <a:bodyPr/>
                    <a:lstStyle/>
                    <a:p>
                      <a:pPr algn="ctr"/>
                      <a:r>
                        <a:rPr lang="en-IN" sz="1600" dirty="0">
                          <a:latin typeface="Times New Roman" panose="02020603050405020304" pitchFamily="18" charset="0"/>
                          <a:cs typeface="Times New Roman" panose="02020603050405020304" pitchFamily="18" charset="0"/>
                        </a:rPr>
                        <a:t>Type of Nanofluid </a:t>
                      </a:r>
                    </a:p>
                  </a:txBody>
                  <a:tcPr/>
                </a:tc>
                <a:tc>
                  <a:txBody>
                    <a:bodyPr/>
                    <a:lstStyle/>
                    <a:p>
                      <a:pPr algn="ctr"/>
                      <a:r>
                        <a:rPr lang="en-IN" sz="1600"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val="2217782125"/>
                  </a:ext>
                </a:extLst>
              </a:tr>
              <a:tr h="1045329">
                <a:tc>
                  <a:txBody>
                    <a:bodyPr/>
                    <a:lstStyle/>
                    <a:p>
                      <a:pPr algn="ctr"/>
                      <a:r>
                        <a:rPr lang="fr-FR" sz="1400" b="0" i="0" u="none" strike="noStrike" cap="none" dirty="0">
                          <a:solidFill>
                            <a:schemeClr val="dk1"/>
                          </a:solidFill>
                          <a:effectLst/>
                          <a:latin typeface="+mn-lt"/>
                          <a:ea typeface="+mn-ea"/>
                          <a:cs typeface="+mn-cs"/>
                          <a:sym typeface="Arial"/>
                        </a:rPr>
                        <a:t>Mansour, R. B., </a:t>
                      </a:r>
                      <a:r>
                        <a:rPr lang="fr-FR" sz="1400" b="0" i="0" u="none" strike="noStrike" cap="none" dirty="0" err="1">
                          <a:solidFill>
                            <a:schemeClr val="dk1"/>
                          </a:solidFill>
                          <a:effectLst/>
                          <a:latin typeface="+mn-lt"/>
                          <a:ea typeface="+mn-ea"/>
                          <a:cs typeface="+mn-cs"/>
                          <a:sym typeface="Arial"/>
                        </a:rPr>
                        <a:t>Galanis</a:t>
                      </a:r>
                      <a:r>
                        <a:rPr lang="fr-FR" sz="1400" b="0" i="0" u="none" strike="noStrike" cap="none" dirty="0">
                          <a:solidFill>
                            <a:schemeClr val="dk1"/>
                          </a:solidFill>
                          <a:effectLst/>
                          <a:latin typeface="+mn-lt"/>
                          <a:ea typeface="+mn-ea"/>
                          <a:cs typeface="+mn-cs"/>
                          <a:sym typeface="Arial"/>
                        </a:rPr>
                        <a:t>, N., &amp; Nguyen, C. T. (2011).</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Inclined copper tube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p>
                      <a:pPr algn="ct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latin typeface="Times New Roman" panose="02020603050405020304" pitchFamily="18" charset="0"/>
                          <a:cs typeface="Times New Roman" panose="02020603050405020304" pitchFamily="18" charset="0"/>
                        </a:rPr>
                        <a:t>They developed correlations to calculate the Nusselt number in fully developed region for horizontal and vertical tubes.</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 higher particle volume concentration induces a decrease of the Nusselt number for the horizontal inclination. On the other hand, for the vertical one, the Nusselt number remains nearly constant with an increase of particle volume concentration from 0 to 4%.</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0846300"/>
                  </a:ext>
                </a:extLst>
              </a:tr>
              <a:tr h="1045329">
                <a:tc>
                  <a:txBody>
                    <a:bodyPr/>
                    <a:lstStyle/>
                    <a:p>
                      <a:pPr algn="ctr"/>
                      <a:r>
                        <a:rPr lang="fi-FI"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Heris, S. Z., Edalati, Z., Noie, S. H., &amp; Mahian, O. (2014).</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Equilateral triangular duct</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Al</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2</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a:t>
                      </a:r>
                      <a:r>
                        <a:rPr lang="en-IN" sz="1400" b="0" i="0" u="none" strike="noStrike" cap="none" baseline="-25000" dirty="0">
                          <a:solidFill>
                            <a:schemeClr val="dk1"/>
                          </a:solidFill>
                          <a:effectLst/>
                          <a:latin typeface="Times New Roman" panose="02020603050405020304" pitchFamily="18" charset="0"/>
                          <a:ea typeface="+mn-ea"/>
                          <a:cs typeface="Times New Roman" panose="02020603050405020304" pitchFamily="18" charset="0"/>
                          <a:sym typeface="Arial"/>
                        </a:rPr>
                        <a:t>3</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/water nanofluid</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heat transfer enhancement increases with increases in the nanofluid volume concentration and Peclet number.</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9361384"/>
                  </a:ext>
                </a:extLst>
              </a:tr>
            </a:tbl>
          </a:graphicData>
        </a:graphic>
      </p:graphicFrame>
    </p:spTree>
    <p:extLst>
      <p:ext uri="{BB962C8B-B14F-4D97-AF65-F5344CB8AC3E}">
        <p14:creationId xmlns:p14="http://schemas.microsoft.com/office/powerpoint/2010/main" val="3477804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60</a:t>
            </a:fld>
            <a:endParaRPr lang="en-IN" dirty="0"/>
          </a:p>
        </p:txBody>
      </p:sp>
      <p:sp>
        <p:nvSpPr>
          <p:cNvPr id="7" name="TextBox 6">
            <a:extLst>
              <a:ext uri="{FF2B5EF4-FFF2-40B4-BE49-F238E27FC236}">
                <a16:creationId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Figure-13: Velocity Streamline at midpoint(1000mm) at 0% volume concentration and Richardson number=0.1</a:t>
            </a:r>
          </a:p>
        </p:txBody>
      </p:sp>
      <p:sp>
        <p:nvSpPr>
          <p:cNvPr id="10" name="TextBox 9">
            <a:extLst>
              <a:ext uri="{FF2B5EF4-FFF2-40B4-BE49-F238E27FC236}">
                <a16:creationId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Figure-14: Velocity Streamline at midpoint(1000mm) at 0% volume concentration and Richardson number=0.5</a:t>
            </a:r>
          </a:p>
        </p:txBody>
      </p:sp>
      <p:pic>
        <p:nvPicPr>
          <p:cNvPr id="5" name="Picture 4">
            <a:extLst>
              <a:ext uri="{FF2B5EF4-FFF2-40B4-BE49-F238E27FC236}">
                <a16:creationId xmlns:a16="http://schemas.microsoft.com/office/drawing/2014/main" id="{3C7CA591-D9ED-211E-455E-85E3301D0C14}"/>
              </a:ext>
            </a:extLst>
          </p:cNvPr>
          <p:cNvPicPr>
            <a:picLocks noChangeAspect="1"/>
          </p:cNvPicPr>
          <p:nvPr/>
        </p:nvPicPr>
        <p:blipFill>
          <a:blip r:embed="rId2"/>
          <a:stretch>
            <a:fillRect/>
          </a:stretch>
        </p:blipFill>
        <p:spPr>
          <a:xfrm>
            <a:off x="347801" y="1723186"/>
            <a:ext cx="5495918" cy="3944725"/>
          </a:xfrm>
          <a:prstGeom prst="rect">
            <a:avLst/>
          </a:prstGeom>
        </p:spPr>
      </p:pic>
      <p:pic>
        <p:nvPicPr>
          <p:cNvPr id="8" name="Picture 7">
            <a:extLst>
              <a:ext uri="{FF2B5EF4-FFF2-40B4-BE49-F238E27FC236}">
                <a16:creationId xmlns:a16="http://schemas.microsoft.com/office/drawing/2014/main" id="{6F2BEE62-7C5D-2B05-B2A0-F66D5C5E056A}"/>
              </a:ext>
            </a:extLst>
          </p:cNvPr>
          <p:cNvPicPr>
            <a:picLocks noChangeAspect="1"/>
          </p:cNvPicPr>
          <p:nvPr/>
        </p:nvPicPr>
        <p:blipFill>
          <a:blip r:embed="rId3"/>
          <a:stretch>
            <a:fillRect/>
          </a:stretch>
        </p:blipFill>
        <p:spPr>
          <a:xfrm>
            <a:off x="6348283" y="1689325"/>
            <a:ext cx="5495916" cy="3944724"/>
          </a:xfrm>
          <a:prstGeom prst="rect">
            <a:avLst/>
          </a:prstGeom>
        </p:spPr>
      </p:pic>
    </p:spTree>
    <p:extLst>
      <p:ext uri="{BB962C8B-B14F-4D97-AF65-F5344CB8AC3E}">
        <p14:creationId xmlns:p14="http://schemas.microsoft.com/office/powerpoint/2010/main" val="1248629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61</a:t>
            </a:fld>
            <a:endParaRPr lang="en-IN" dirty="0"/>
          </a:p>
        </p:txBody>
      </p:sp>
      <p:sp>
        <p:nvSpPr>
          <p:cNvPr id="7" name="TextBox 6">
            <a:extLst>
              <a:ext uri="{FF2B5EF4-FFF2-40B4-BE49-F238E27FC236}">
                <a16:creationId xmlns:a16="http://schemas.microsoft.com/office/drawing/2014/main" id="{56A75252-2D9F-0150-3D93-4E3481492779}"/>
              </a:ext>
            </a:extLst>
          </p:cNvPr>
          <p:cNvSpPr txBox="1"/>
          <p:nvPr/>
        </p:nvSpPr>
        <p:spPr>
          <a:xfrm>
            <a:off x="634662" y="5703371"/>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Figure-15: Velocity Streamline at midpoint(1000mm) at 0% volume concentration and Richardson number=1</a:t>
            </a:r>
          </a:p>
        </p:txBody>
      </p:sp>
      <p:sp>
        <p:nvSpPr>
          <p:cNvPr id="10" name="TextBox 9">
            <a:extLst>
              <a:ext uri="{FF2B5EF4-FFF2-40B4-BE49-F238E27FC236}">
                <a16:creationId xmlns:a16="http://schemas.microsoft.com/office/drawing/2014/main" id="{11AAD70D-5F0D-8F84-5B76-153D154AB1DA}"/>
              </a:ext>
            </a:extLst>
          </p:cNvPr>
          <p:cNvSpPr txBox="1"/>
          <p:nvPr/>
        </p:nvSpPr>
        <p:spPr>
          <a:xfrm>
            <a:off x="6506926" y="5700409"/>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Figure-16: Velocity Streamline at midpoint(1000mm) at 0% volume concentration and Richardson number=2</a:t>
            </a:r>
          </a:p>
        </p:txBody>
      </p:sp>
      <p:pic>
        <p:nvPicPr>
          <p:cNvPr id="5" name="Picture 4">
            <a:extLst>
              <a:ext uri="{FF2B5EF4-FFF2-40B4-BE49-F238E27FC236}">
                <a16:creationId xmlns:a16="http://schemas.microsoft.com/office/drawing/2014/main" id="{083E1E05-6C3C-5A70-2C01-21C7EA62F359}"/>
              </a:ext>
            </a:extLst>
          </p:cNvPr>
          <p:cNvPicPr>
            <a:picLocks noChangeAspect="1"/>
          </p:cNvPicPr>
          <p:nvPr/>
        </p:nvPicPr>
        <p:blipFill>
          <a:blip r:embed="rId2"/>
          <a:stretch>
            <a:fillRect/>
          </a:stretch>
        </p:blipFill>
        <p:spPr>
          <a:xfrm>
            <a:off x="415006" y="1771423"/>
            <a:ext cx="5361508" cy="3848251"/>
          </a:xfrm>
          <a:prstGeom prst="rect">
            <a:avLst/>
          </a:prstGeom>
        </p:spPr>
      </p:pic>
      <p:pic>
        <p:nvPicPr>
          <p:cNvPr id="8" name="Picture 7">
            <a:extLst>
              <a:ext uri="{FF2B5EF4-FFF2-40B4-BE49-F238E27FC236}">
                <a16:creationId xmlns:a16="http://schemas.microsoft.com/office/drawing/2014/main" id="{598E9BA1-EC14-BB78-37EA-C2B96527EFFC}"/>
              </a:ext>
            </a:extLst>
          </p:cNvPr>
          <p:cNvPicPr>
            <a:picLocks noChangeAspect="1"/>
          </p:cNvPicPr>
          <p:nvPr/>
        </p:nvPicPr>
        <p:blipFill>
          <a:blip r:embed="rId3"/>
          <a:stretch>
            <a:fillRect/>
          </a:stretch>
        </p:blipFill>
        <p:spPr>
          <a:xfrm>
            <a:off x="6281224" y="1690689"/>
            <a:ext cx="5361508" cy="3848252"/>
          </a:xfrm>
          <a:prstGeom prst="rect">
            <a:avLst/>
          </a:prstGeom>
        </p:spPr>
      </p:pic>
    </p:spTree>
    <p:extLst>
      <p:ext uri="{BB962C8B-B14F-4D97-AF65-F5344CB8AC3E}">
        <p14:creationId xmlns:p14="http://schemas.microsoft.com/office/powerpoint/2010/main" val="3767241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76AE-2B62-409A-B4F2-5E0E1E3447D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Contours of Silicon oxide nanofluid:</a:t>
            </a:r>
          </a:p>
        </p:txBody>
      </p:sp>
      <p:sp>
        <p:nvSpPr>
          <p:cNvPr id="4" name="Slide Number Placeholder 3">
            <a:extLst>
              <a:ext uri="{FF2B5EF4-FFF2-40B4-BE49-F238E27FC236}">
                <a16:creationId xmlns:a16="http://schemas.microsoft.com/office/drawing/2014/main" id="{12303E89-9CF2-2F52-BE6C-36E29C3EC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62</a:t>
            </a:fld>
            <a:endParaRPr lang="en-IN" dirty="0"/>
          </a:p>
        </p:txBody>
      </p:sp>
      <p:sp>
        <p:nvSpPr>
          <p:cNvPr id="10" name="TextBox 9">
            <a:extLst>
              <a:ext uri="{FF2B5EF4-FFF2-40B4-BE49-F238E27FC236}">
                <a16:creationId xmlns:a16="http://schemas.microsoft.com/office/drawing/2014/main" id="{11AAD70D-5F0D-8F84-5B76-153D154AB1DA}"/>
              </a:ext>
            </a:extLst>
          </p:cNvPr>
          <p:cNvSpPr txBox="1"/>
          <p:nvPr/>
        </p:nvSpPr>
        <p:spPr>
          <a:xfrm>
            <a:off x="3151167" y="5726198"/>
            <a:ext cx="4922196" cy="523220"/>
          </a:xfrm>
          <a:prstGeom prst="rect">
            <a:avLst/>
          </a:prstGeom>
          <a:noFill/>
        </p:spPr>
        <p:txBody>
          <a:bodyPr wrap="square" rtlCol="0">
            <a:spAutoFit/>
          </a:bodyPr>
          <a:lstStyle/>
          <a:p>
            <a:pPr algn="ctr"/>
            <a:r>
              <a:rPr lang="en-IN" dirty="0">
                <a:latin typeface="+mj-lt"/>
                <a:cs typeface="Times New Roman" panose="02020603050405020304" pitchFamily="18" charset="0"/>
              </a:rPr>
              <a:t>Figure-17: Velocity Streamline at midpoint(1000mm) at 0% volume concentration and Richardson number=5</a:t>
            </a:r>
          </a:p>
        </p:txBody>
      </p:sp>
      <p:pic>
        <p:nvPicPr>
          <p:cNvPr id="5" name="Picture 4">
            <a:extLst>
              <a:ext uri="{FF2B5EF4-FFF2-40B4-BE49-F238E27FC236}">
                <a16:creationId xmlns:a16="http://schemas.microsoft.com/office/drawing/2014/main" id="{F0F8F859-946B-1B4D-1E09-31D31114705F}"/>
              </a:ext>
            </a:extLst>
          </p:cNvPr>
          <p:cNvPicPr>
            <a:picLocks noChangeAspect="1"/>
          </p:cNvPicPr>
          <p:nvPr/>
        </p:nvPicPr>
        <p:blipFill>
          <a:blip r:embed="rId2"/>
          <a:stretch>
            <a:fillRect/>
          </a:stretch>
        </p:blipFill>
        <p:spPr>
          <a:xfrm>
            <a:off x="2614008" y="1542025"/>
            <a:ext cx="5810902" cy="4170806"/>
          </a:xfrm>
          <a:prstGeom prst="rect">
            <a:avLst/>
          </a:prstGeom>
        </p:spPr>
      </p:pic>
    </p:spTree>
    <p:extLst>
      <p:ext uri="{BB962C8B-B14F-4D97-AF65-F5344CB8AC3E}">
        <p14:creationId xmlns:p14="http://schemas.microsoft.com/office/powerpoint/2010/main" val="3315019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D5CE0-D866-4D75-D1AB-23D544BE9839}"/>
              </a:ext>
            </a:extLst>
          </p:cNvPr>
          <p:cNvSpPr>
            <a:spLocks noGrp="1"/>
          </p:cNvSpPr>
          <p:nvPr>
            <p:ph type="title"/>
          </p:nvPr>
        </p:nvSpPr>
        <p:spPr>
          <a:xfrm>
            <a:off x="838200" y="136525"/>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Conclusions:</a:t>
            </a:r>
          </a:p>
        </p:txBody>
      </p:sp>
      <p:sp>
        <p:nvSpPr>
          <p:cNvPr id="3" name="Text Placeholder 2">
            <a:extLst>
              <a:ext uri="{FF2B5EF4-FFF2-40B4-BE49-F238E27FC236}">
                <a16:creationId xmlns:a16="http://schemas.microsoft.com/office/drawing/2014/main" id="{C59C1977-8FCA-92A5-4A53-3D5111B5B7AC}"/>
              </a:ext>
            </a:extLst>
          </p:cNvPr>
          <p:cNvSpPr>
            <a:spLocks noGrp="1"/>
          </p:cNvSpPr>
          <p:nvPr>
            <p:ph type="body" idx="1"/>
          </p:nvPr>
        </p:nvSpPr>
        <p:spPr>
          <a:xfrm>
            <a:off x="838200" y="1612561"/>
            <a:ext cx="10515600" cy="4351338"/>
          </a:xfrm>
        </p:spPr>
        <p:txBody>
          <a:bodyPr>
            <a:normAutofit lnSpcReduction="10000"/>
          </a:bodyPr>
          <a:lstStyle/>
          <a:p>
            <a:pPr>
              <a:lnSpc>
                <a:spcPct val="100000"/>
              </a:lnSpc>
            </a:pPr>
            <a:r>
              <a:rPr lang="en-IN" sz="2400" dirty="0">
                <a:latin typeface="Times New Roman" panose="02020603050405020304" pitchFamily="18" charset="0"/>
                <a:cs typeface="Times New Roman" panose="02020603050405020304" pitchFamily="18" charset="0"/>
              </a:rPr>
              <a:t>Water based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 nanofluid has higher heat transfer properties, it has greater Nusselt numbers and heat transfer coefficients. Also as  Volume concentrations increasing properties are also getting improved with greater heat transfer.</a:t>
            </a:r>
          </a:p>
          <a:p>
            <a:pPr>
              <a:lnSpc>
                <a:spcPct val="100000"/>
              </a:lnSpc>
            </a:pPr>
            <a:r>
              <a:rPr lang="en-IN" sz="2400" dirty="0">
                <a:latin typeface="Times New Roman" panose="02020603050405020304" pitchFamily="18" charset="0"/>
                <a:cs typeface="Times New Roman" panose="02020603050405020304" pitchFamily="18" charset="0"/>
              </a:rPr>
              <a:t>The only disadvantage of using </a:t>
            </a:r>
            <a:r>
              <a:rPr lang="en-IN" sz="2400" dirty="0" err="1">
                <a:latin typeface="Times New Roman" panose="02020603050405020304" pitchFamily="18" charset="0"/>
                <a:cs typeface="Times New Roman" panose="02020603050405020304" pitchFamily="18" charset="0"/>
              </a:rPr>
              <a:t>Aluminum</a:t>
            </a:r>
            <a:r>
              <a:rPr lang="en-IN" sz="2400" dirty="0">
                <a:latin typeface="Times New Roman" panose="02020603050405020304" pitchFamily="18" charset="0"/>
                <a:cs typeface="Times New Roman" panose="02020603050405020304" pitchFamily="18" charset="0"/>
              </a:rPr>
              <a:t> oxide-water based nanofluid is, it requires higher pumping power and also greater shear stresses are generated along the walls.</a:t>
            </a:r>
          </a:p>
          <a:p>
            <a:pPr>
              <a:lnSpc>
                <a:spcPct val="100000"/>
              </a:lnSpc>
            </a:pPr>
            <a:r>
              <a:rPr lang="en-IN" sz="2400" dirty="0">
                <a:latin typeface="Times New Roman" panose="02020603050405020304" pitchFamily="18" charset="0"/>
                <a:cs typeface="Times New Roman" panose="02020603050405020304" pitchFamily="18" charset="0"/>
              </a:rPr>
              <a:t>Titanium oxide-water based nanofluid has better heat transfer capacity rather than the Silicon oxide-water based nanofluid.</a:t>
            </a:r>
          </a:p>
          <a:p>
            <a:pPr>
              <a:lnSpc>
                <a:spcPct val="100000"/>
              </a:lnSpc>
            </a:pPr>
            <a:r>
              <a:rPr lang="en-IN" sz="2400" dirty="0">
                <a:latin typeface="Times New Roman" panose="02020603050405020304" pitchFamily="18" charset="0"/>
                <a:cs typeface="Times New Roman" panose="02020603050405020304" pitchFamily="18" charset="0"/>
              </a:rPr>
              <a:t>But silicon oxide-water based nanofluid requires lesser pumping power and having lesser shear stresses at lower concentrations.</a:t>
            </a:r>
          </a:p>
        </p:txBody>
      </p:sp>
      <p:sp>
        <p:nvSpPr>
          <p:cNvPr id="4" name="Slide Number Placeholder 3">
            <a:extLst>
              <a:ext uri="{FF2B5EF4-FFF2-40B4-BE49-F238E27FC236}">
                <a16:creationId xmlns:a16="http://schemas.microsoft.com/office/drawing/2014/main" id="{BCDB9861-E602-CD95-7E05-3F412BA7B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63</a:t>
            </a:fld>
            <a:endParaRPr lang="en-IN"/>
          </a:p>
        </p:txBody>
      </p:sp>
    </p:spTree>
    <p:extLst>
      <p:ext uri="{BB962C8B-B14F-4D97-AF65-F5344CB8AC3E}">
        <p14:creationId xmlns:p14="http://schemas.microsoft.com/office/powerpoint/2010/main" val="11434846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                        </a:t>
            </a:r>
            <a:r>
              <a:rPr lang="en-IN" sz="9600" b="1">
                <a:latin typeface="Calibri"/>
                <a:ea typeface="Calibri"/>
                <a:cs typeface="Calibri"/>
                <a:sym typeface="Calibri"/>
              </a:rPr>
              <a:t>THANK YOU</a:t>
            </a:r>
            <a:endParaRPr/>
          </a:p>
        </p:txBody>
      </p:sp>
      <p:sp>
        <p:nvSpPr>
          <p:cNvPr id="228" name="Google Shape;22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1800" b="1"/>
              <a:t>64</a:t>
            </a:fld>
            <a:endParaRPr sz="18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D681-DF12-E9F3-1413-D2E341595F74}"/>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Literature review:</a:t>
            </a:r>
          </a:p>
        </p:txBody>
      </p:sp>
      <p:sp>
        <p:nvSpPr>
          <p:cNvPr id="3" name="Text Placeholder 2">
            <a:extLst>
              <a:ext uri="{FF2B5EF4-FFF2-40B4-BE49-F238E27FC236}">
                <a16:creationId xmlns:a16="http://schemas.microsoft.com/office/drawing/2014/main" id="{2D5FB766-2BA4-A88A-7CE9-115BE6309B18}"/>
              </a:ext>
            </a:extLst>
          </p:cNvPr>
          <p:cNvSpPr>
            <a:spLocks noGrp="1"/>
          </p:cNvSpPr>
          <p:nvPr>
            <p:ph type="body" idx="1"/>
          </p:nvPr>
        </p:nvSpPr>
        <p:spPr>
          <a:xfrm>
            <a:off x="611554" y="1422157"/>
            <a:ext cx="10515600" cy="4960204"/>
          </a:xfrm>
        </p:spPr>
        <p:txBody>
          <a:bodyPr>
            <a:noAutofit/>
          </a:bodyPr>
          <a:lstStyle/>
          <a:p>
            <a:pPr algn="just">
              <a:lnSpc>
                <a:spcPct val="100000"/>
              </a:lnSpc>
            </a:pPr>
            <a:r>
              <a:rPr lang="en-US" sz="2400" dirty="0">
                <a:latin typeface="Times New Roman" panose="02020603050405020304" pitchFamily="18" charset="0"/>
                <a:cs typeface="Times New Roman" panose="02020603050405020304" pitchFamily="18" charset="0"/>
              </a:rPr>
              <a:t>Here we use suspended solid nanoparticles in the working fluids(water). In this paper a numerical investigation on laminar mixed convection with </a:t>
            </a:r>
            <a:r>
              <a:rPr lang="en-IN" sz="2400" dirty="0">
                <a:latin typeface="Times New Roman" panose="02020603050405020304" pitchFamily="18" charset="0"/>
                <a:cs typeface="Times New Roman" panose="02020603050405020304" pitchFamily="18" charset="0"/>
              </a:rPr>
              <a:t>Al</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O</a:t>
            </a:r>
            <a:r>
              <a:rPr lang="en-IN" sz="2400" baseline="-25000" dirty="0">
                <a:latin typeface="Times New Roman" panose="02020603050405020304" pitchFamily="18" charset="0"/>
                <a:cs typeface="Times New Roman" panose="02020603050405020304" pitchFamily="18" charset="0"/>
              </a:rPr>
              <a:t>3 </a:t>
            </a:r>
            <a:r>
              <a:rPr lang="en-US" sz="2400" dirty="0">
                <a:latin typeface="Times New Roman" panose="02020603050405020304" pitchFamily="18" charset="0"/>
                <a:cs typeface="Times New Roman" panose="02020603050405020304" pitchFamily="18" charset="0"/>
              </a:rPr>
              <a:t>/water based nanofluids in a triangular channel is presented.</a:t>
            </a:r>
          </a:p>
          <a:p>
            <a:pPr algn="just">
              <a:lnSpc>
                <a:spcPct val="100000"/>
              </a:lnSpc>
            </a:pPr>
            <a:r>
              <a:rPr lang="en-US" sz="2400" dirty="0">
                <a:latin typeface="Times New Roman" panose="02020603050405020304" pitchFamily="18" charset="0"/>
                <a:cs typeface="Times New Roman" panose="02020603050405020304" pitchFamily="18" charset="0"/>
              </a:rPr>
              <a:t>A uniform and constant heat flux on the channel surfaces is assumed and the single-phase model approach has been employed in order to describe the nanofluid </a:t>
            </a:r>
            <a:r>
              <a:rPr lang="en-US" sz="2400" dirty="0" err="1">
                <a:latin typeface="Times New Roman" panose="02020603050405020304" pitchFamily="18" charset="0"/>
                <a:cs typeface="Times New Roman" panose="02020603050405020304" pitchFamily="18" charset="0"/>
              </a:rPr>
              <a:t>behaviour</a:t>
            </a:r>
            <a:r>
              <a:rPr lang="en-US" sz="2400" dirty="0">
                <a:latin typeface="Times New Roman" panose="02020603050405020304" pitchFamily="18" charset="0"/>
                <a:cs typeface="Times New Roman" panose="02020603050405020304" pitchFamily="18" charset="0"/>
              </a:rPr>
              <a:t>.</a:t>
            </a:r>
          </a:p>
          <a:p>
            <a:pPr algn="just">
              <a:lnSpc>
                <a:spcPct val="100000"/>
              </a:lnSpc>
            </a:pPr>
            <a:r>
              <a:rPr lang="en-US" sz="2400" dirty="0">
                <a:latin typeface="Times New Roman" panose="02020603050405020304" pitchFamily="18" charset="0"/>
                <a:cs typeface="Times New Roman" panose="02020603050405020304" pitchFamily="18" charset="0"/>
              </a:rPr>
              <a:t>The analysis has been performed in the steady state regime for particle size in nanofluids equal to 30 nm. The CFD code Fluent has been employed in order to solve the three-dimensional numerical model and different Richardson</a:t>
            </a:r>
          </a:p>
          <a:p>
            <a:pPr algn="just">
              <a:lnSpc>
                <a:spcPct val="100000"/>
              </a:lnSpc>
            </a:pPr>
            <a:r>
              <a:rPr lang="en-US" sz="2400" dirty="0">
                <a:latin typeface="Times New Roman" panose="02020603050405020304" pitchFamily="18" charset="0"/>
                <a:cs typeface="Times New Roman" panose="02020603050405020304" pitchFamily="18" charset="0"/>
              </a:rPr>
              <a:t>Walls are heated at uniform and constant heat flux, depending on Richardson number </a:t>
            </a:r>
            <a:r>
              <a:rPr lang="en-IN" sz="2400" dirty="0">
                <a:latin typeface="Times New Roman" panose="02020603050405020304" pitchFamily="18" charset="0"/>
                <a:cs typeface="Times New Roman" panose="02020603050405020304" pitchFamily="18" charset="0"/>
              </a:rPr>
              <a:t>Al</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O</a:t>
            </a:r>
            <a:r>
              <a:rPr lang="en-IN" sz="2400" baseline="-25000" dirty="0">
                <a:latin typeface="Times New Roman" panose="02020603050405020304" pitchFamily="18" charset="0"/>
                <a:cs typeface="Times New Roman" panose="02020603050405020304" pitchFamily="18" charset="0"/>
              </a:rPr>
              <a:t>3 </a:t>
            </a:r>
            <a:r>
              <a:rPr lang="en-US" sz="2400" dirty="0">
                <a:latin typeface="Times New Roman" panose="02020603050405020304" pitchFamily="18" charset="0"/>
                <a:cs typeface="Times New Roman" panose="02020603050405020304" pitchFamily="18" charset="0"/>
              </a:rPr>
              <a:t>/water based nanofluids at volume concentrations equal to 0%, 1%, 2% and 4%. Reynolds number is set to 100 while Richardson numbers range from 0 to 5. </a:t>
            </a:r>
          </a:p>
        </p:txBody>
      </p:sp>
      <p:sp>
        <p:nvSpPr>
          <p:cNvPr id="4" name="Slide Number Placeholder 3">
            <a:extLst>
              <a:ext uri="{FF2B5EF4-FFF2-40B4-BE49-F238E27FC236}">
                <a16:creationId xmlns:a16="http://schemas.microsoft.com/office/drawing/2014/main" id="{3B819B68-F54D-59B7-FE26-9701D635DF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7</a:t>
            </a:fld>
            <a:endParaRPr lang="en-IN" dirty="0"/>
          </a:p>
        </p:txBody>
      </p:sp>
    </p:spTree>
    <p:extLst>
      <p:ext uri="{BB962C8B-B14F-4D97-AF65-F5344CB8AC3E}">
        <p14:creationId xmlns:p14="http://schemas.microsoft.com/office/powerpoint/2010/main" val="44816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7A57-A622-0F28-FE5A-E7E7CB348178}"/>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Literature Review conclusions:</a:t>
            </a:r>
          </a:p>
        </p:txBody>
      </p:sp>
      <p:sp>
        <p:nvSpPr>
          <p:cNvPr id="3" name="Text Placeholder 2">
            <a:extLst>
              <a:ext uri="{FF2B5EF4-FFF2-40B4-BE49-F238E27FC236}">
                <a16:creationId xmlns:a16="http://schemas.microsoft.com/office/drawing/2014/main" id="{6E1D6EBD-90B7-F706-07E2-7110C279A7A6}"/>
              </a:ext>
            </a:extLst>
          </p:cNvPr>
          <p:cNvSpPr>
            <a:spLocks noGrp="1"/>
          </p:cNvSpPr>
          <p:nvPr>
            <p:ph type="body" idx="1"/>
          </p:nvPr>
        </p:nvSpPr>
        <p:spPr>
          <a:xfrm>
            <a:off x="423984" y="1762597"/>
            <a:ext cx="11611708" cy="5423877"/>
          </a:xfrm>
        </p:spPr>
        <p:txBody>
          <a:bodyPr>
            <a:noAutofit/>
          </a:bodyPr>
          <a:lstStyle/>
          <a:p>
            <a:pPr algn="just">
              <a:lnSpc>
                <a:spcPct val="100000"/>
              </a:lnSpc>
            </a:pPr>
            <a:r>
              <a:rPr lang="en-US" sz="2400" dirty="0">
                <a:latin typeface="Times New Roman" panose="02020603050405020304" pitchFamily="18" charset="0"/>
                <a:cs typeface="Times New Roman" panose="02020603050405020304" pitchFamily="18" charset="0"/>
              </a:rPr>
              <a:t>The single-phase model was adopted in order to analyze the </a:t>
            </a:r>
            <a:r>
              <a:rPr lang="en-US" sz="2400" dirty="0" err="1">
                <a:latin typeface="Times New Roman" panose="02020603050405020304" pitchFamily="18" charset="0"/>
                <a:cs typeface="Times New Roman" panose="02020603050405020304" pitchFamily="18" charset="0"/>
              </a:rPr>
              <a:t>behaviour</a:t>
            </a:r>
            <a:r>
              <a:rPr lang="en-US" sz="2400" dirty="0">
                <a:latin typeface="Times New Roman" panose="02020603050405020304" pitchFamily="18" charset="0"/>
                <a:cs typeface="Times New Roman" panose="02020603050405020304" pitchFamily="18" charset="0"/>
              </a:rPr>
              <a:t> of nanofluids as working fluids and thermo-physical properties were evaluated by means of reduction equations. </a:t>
            </a:r>
          </a:p>
          <a:p>
            <a:pPr algn="just">
              <a:lnSpc>
                <a:spcPct val="100000"/>
              </a:lnSpc>
            </a:pPr>
            <a:r>
              <a:rPr lang="en-US" sz="2400" dirty="0">
                <a:latin typeface="Times New Roman" panose="02020603050405020304" pitchFamily="18" charset="0"/>
                <a:cs typeface="Times New Roman" panose="02020603050405020304" pitchFamily="18" charset="0"/>
              </a:rPr>
              <a:t>Nanofluids significantly increase the convective heat transfer coefficients, in particular, at high particle concentration. </a:t>
            </a:r>
          </a:p>
          <a:p>
            <a:pPr algn="just">
              <a:lnSpc>
                <a:spcPct val="100000"/>
              </a:lnSpc>
            </a:pPr>
            <a:r>
              <a:rPr lang="en-US" sz="2400" dirty="0">
                <a:latin typeface="Times New Roman" panose="02020603050405020304" pitchFamily="18" charset="0"/>
                <a:cs typeface="Times New Roman" panose="02020603050405020304" pitchFamily="18" charset="0"/>
              </a:rPr>
              <a:t>Moreover, heat transfer coefficients grow as Richardson number increases and this is more significant at low Richardson number values. </a:t>
            </a:r>
          </a:p>
          <a:p>
            <a:pPr algn="just">
              <a:lnSpc>
                <a:spcPct val="100000"/>
              </a:lnSpc>
            </a:pPr>
            <a:r>
              <a:rPr lang="en-US" sz="2400" dirty="0">
                <a:latin typeface="Times New Roman" panose="02020603050405020304" pitchFamily="18" charset="0"/>
                <a:cs typeface="Times New Roman" panose="02020603050405020304" pitchFamily="18" charset="0"/>
              </a:rPr>
              <a:t>The highest enhancement is evaluated for = 4% and the average convective heat transfer coefficient values are 1.42, 2.00, 2.18 and 2.40 times greater than the ones obtained for the reference case, at Ri = 0.1, 1, 2 and 5, respectively. </a:t>
            </a:r>
          </a:p>
        </p:txBody>
      </p:sp>
      <p:sp>
        <p:nvSpPr>
          <p:cNvPr id="4" name="Slide Number Placeholder 3">
            <a:extLst>
              <a:ext uri="{FF2B5EF4-FFF2-40B4-BE49-F238E27FC236}">
                <a16:creationId xmlns:a16="http://schemas.microsoft.com/office/drawing/2014/main" id="{6772AA6D-0545-D656-7235-DBEA86E531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8</a:t>
            </a:fld>
            <a:endParaRPr lang="en-IN"/>
          </a:p>
        </p:txBody>
      </p:sp>
    </p:spTree>
    <p:extLst>
      <p:ext uri="{BB962C8B-B14F-4D97-AF65-F5344CB8AC3E}">
        <p14:creationId xmlns:p14="http://schemas.microsoft.com/office/powerpoint/2010/main" val="1117138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F009-022F-0B75-818D-08A0F69F9D60}"/>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Literature Review conclusions:</a:t>
            </a:r>
            <a:endParaRPr lang="en-IN" sz="3200" dirty="0"/>
          </a:p>
        </p:txBody>
      </p:sp>
      <p:sp>
        <p:nvSpPr>
          <p:cNvPr id="3" name="Text Placeholder 2">
            <a:extLst>
              <a:ext uri="{FF2B5EF4-FFF2-40B4-BE49-F238E27FC236}">
                <a16:creationId xmlns:a16="http://schemas.microsoft.com/office/drawing/2014/main" id="{C1A3C766-116A-B6F1-5A0A-65C2E085A313}"/>
              </a:ext>
            </a:extLst>
          </p:cNvPr>
          <p:cNvSpPr>
            <a:spLocks noGrp="1"/>
          </p:cNvSpPr>
          <p:nvPr>
            <p:ph type="body" idx="1"/>
          </p:nvPr>
        </p:nvSpPr>
        <p:spPr>
          <a:xfrm>
            <a:off x="838200" y="1852258"/>
            <a:ext cx="10515600" cy="4351338"/>
          </a:xfrm>
        </p:spPr>
        <p:txBody>
          <a:bodyPr/>
          <a:lstStyle/>
          <a:p>
            <a:pPr algn="just">
              <a:lnSpc>
                <a:spcPct val="100000"/>
              </a:lnSpc>
            </a:pPr>
            <a:r>
              <a:rPr lang="en-US" sz="2400" dirty="0">
                <a:latin typeface="Times New Roman" panose="02020603050405020304" pitchFamily="18" charset="0"/>
                <a:cs typeface="Times New Roman" panose="02020603050405020304" pitchFamily="18" charset="0"/>
              </a:rPr>
              <a:t>However, the disadvantages linked to the use of nanofluids are represented by the increase of the wall shear stress and the required pumping power, in particular, at high particle concentrations. </a:t>
            </a:r>
          </a:p>
          <a:p>
            <a:pPr algn="just">
              <a:lnSpc>
                <a:spcPct val="100000"/>
              </a:lnSpc>
            </a:pPr>
            <a:r>
              <a:rPr lang="en-US" sz="2400" dirty="0">
                <a:latin typeface="Times New Roman" panose="02020603050405020304" pitchFamily="18" charset="0"/>
                <a:cs typeface="Times New Roman" panose="02020603050405020304" pitchFamily="18" charset="0"/>
              </a:rPr>
              <a:t>An average increase of about 32% in terms of wall shear stress is evaluated in comparison with the pure water cases. </a:t>
            </a:r>
          </a:p>
          <a:p>
            <a:pPr algn="just">
              <a:lnSpc>
                <a:spcPct val="100000"/>
              </a:lnSpc>
            </a:pPr>
            <a:r>
              <a:rPr lang="en-US" sz="2400" dirty="0">
                <a:latin typeface="Times New Roman" panose="02020603050405020304" pitchFamily="18" charset="0"/>
                <a:cs typeface="Times New Roman" panose="02020603050405020304" pitchFamily="18" charset="0"/>
              </a:rPr>
              <a:t>Furthermore, the pumping power ratio, referred to the pure water cases in forced convection, is equal to 1.25, 1.60 and 2.85 for = 1%, 2% and 4%, respectively.</a:t>
            </a:r>
            <a:endParaRPr lang="en-IN" sz="2400" dirty="0">
              <a:latin typeface="Times New Roman" panose="02020603050405020304" pitchFamily="18" charset="0"/>
              <a:cs typeface="Times New Roman" panose="02020603050405020304" pitchFamily="18" charset="0"/>
            </a:endParaRPr>
          </a:p>
          <a:p>
            <a:pPr algn="just">
              <a:lnSpc>
                <a:spcPct val="100000"/>
              </a:lnSpc>
            </a:pPr>
            <a:endParaRPr lang="en-IN" dirty="0"/>
          </a:p>
        </p:txBody>
      </p:sp>
      <p:sp>
        <p:nvSpPr>
          <p:cNvPr id="4" name="Slide Number Placeholder 3">
            <a:extLst>
              <a:ext uri="{FF2B5EF4-FFF2-40B4-BE49-F238E27FC236}">
                <a16:creationId xmlns:a16="http://schemas.microsoft.com/office/drawing/2014/main" id="{948132C1-6550-E4E6-4D0F-5336ED0864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9</a:t>
            </a:fld>
            <a:endParaRPr lang="en-IN"/>
          </a:p>
        </p:txBody>
      </p:sp>
    </p:spTree>
    <p:extLst>
      <p:ext uri="{BB962C8B-B14F-4D97-AF65-F5344CB8AC3E}">
        <p14:creationId xmlns:p14="http://schemas.microsoft.com/office/powerpoint/2010/main" val="394531712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9094</TotalTime>
  <Words>5515</Words>
  <Application>Microsoft Office PowerPoint</Application>
  <PresentationFormat>Widescreen</PresentationFormat>
  <Paragraphs>1157</Paragraphs>
  <Slides>64</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0" baseType="lpstr">
      <vt:lpstr>Arial</vt:lpstr>
      <vt:lpstr>Calibri</vt:lpstr>
      <vt:lpstr>Times New Roman</vt:lpstr>
      <vt:lpstr>Wingdings</vt:lpstr>
      <vt:lpstr>Office Theme</vt:lpstr>
      <vt:lpstr>Equation</vt:lpstr>
      <vt:lpstr>NUMERICAL INVESTIGATION ON DIFFERENT NANOFLUIDS MIXED CONVECTION IN TRIANGULAR DUCTS HEATED BY A UNIFORM HEAT FLUX</vt:lpstr>
      <vt:lpstr>Introduction</vt:lpstr>
      <vt:lpstr>                             Introduction </vt:lpstr>
      <vt:lpstr>Applications:</vt:lpstr>
      <vt:lpstr>Literature Review:</vt:lpstr>
      <vt:lpstr>Literature Review:</vt:lpstr>
      <vt:lpstr>Literature review:</vt:lpstr>
      <vt:lpstr>Literature Review conclusions:</vt:lpstr>
      <vt:lpstr>Literature Review conclusions:</vt:lpstr>
      <vt:lpstr>Objectives:</vt:lpstr>
      <vt:lpstr>Methodology:</vt:lpstr>
      <vt:lpstr>Methodology:</vt:lpstr>
      <vt:lpstr>Numerical Methodology:</vt:lpstr>
      <vt:lpstr>Geometrical description</vt:lpstr>
      <vt:lpstr>Boundary Conditions:</vt:lpstr>
      <vt:lpstr>Grid Independent Analysis:</vt:lpstr>
      <vt:lpstr>Grid Independent Analysis:</vt:lpstr>
      <vt:lpstr>Data Reduction:</vt:lpstr>
      <vt:lpstr>Material Properties of Particles:</vt:lpstr>
      <vt:lpstr>Material Properties of Particles:</vt:lpstr>
      <vt:lpstr>Correlations formulas varying by volumetric concentrations:</vt:lpstr>
      <vt:lpstr>Thermo-Physical Properties of Nanofluids:</vt:lpstr>
      <vt:lpstr>PowerPoint Presentation</vt:lpstr>
      <vt:lpstr>Results and Discussion:</vt:lpstr>
      <vt:lpstr>Various profiles for Water based Aluminum-oxide Nanofluid </vt:lpstr>
      <vt:lpstr>PowerPoint Presentation</vt:lpstr>
      <vt:lpstr>Nusselt Numbers for different Richardson numbers and different volume concentration values: </vt:lpstr>
      <vt:lpstr>Average Shear stresses for different Richardson numbers and different volume concentration values:</vt:lpstr>
      <vt:lpstr>Heat Transfer Coefficient in wall-1 for different Richardson numbers and different volume concentration values: </vt:lpstr>
      <vt:lpstr>Heat Transfer Coefficient in wall-2 &amp; wall-3 for different Richardson numbers and different volume concentration values: </vt:lpstr>
      <vt:lpstr>Pumping Power for different Richardson numbers and different volume concentration values: </vt:lpstr>
      <vt:lpstr>Various profiles for Water based Titanium-oxide Nanofluid </vt:lpstr>
      <vt:lpstr>PowerPoint Presentation</vt:lpstr>
      <vt:lpstr>Nusselt Numbers for different Richardson numbers and different volume concentration values: </vt:lpstr>
      <vt:lpstr>Average Shear stresses for different Richardson numbers and different volume concentration values:</vt:lpstr>
      <vt:lpstr>Heat Transfer Coefficient in wall-1 for different Richardson numbers and different volume concentration values: </vt:lpstr>
      <vt:lpstr>Heat Transfer Coefficient in wall-2 &amp; wall-3 for different Richardson numbers and different volume concentration values: </vt:lpstr>
      <vt:lpstr>Pumping Power for different Richardson numbers and different volume concentration values: </vt:lpstr>
      <vt:lpstr>Various profiles for Water based Silicon-oxide Nanofluid </vt:lpstr>
      <vt:lpstr>PowerPoint Presentation</vt:lpstr>
      <vt:lpstr>Nusselt Numbers for different Richardson numbers and different volume concentration values: </vt:lpstr>
      <vt:lpstr>Average Shear stresses for different Richardson numbers and different volume concentration values:</vt:lpstr>
      <vt:lpstr>Heat Transfer Coefficient in wall-1 for different Richardson numbers and different volume concentration values: </vt:lpstr>
      <vt:lpstr>Heat Transfer Coefficient in wall-2 &amp; wall-3 for different Richardson numbers and different volume concentration values: </vt:lpstr>
      <vt:lpstr>Pumping Power for different Richardson numbers and different volume concentration values: </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Comparing results between Nanofluids:</vt:lpstr>
      <vt:lpstr>Contours of Aluminum oxide nanofluid:</vt:lpstr>
      <vt:lpstr>Contours of Aluminum oxide nanofluid:</vt:lpstr>
      <vt:lpstr>Contours of Aluminum oxide nanofluid:</vt:lpstr>
      <vt:lpstr>Contours of Titanium oxide nanofluid:</vt:lpstr>
      <vt:lpstr>Contours of Titanium oxide nanofluid:</vt:lpstr>
      <vt:lpstr>Contours of Titanium oxide nanofluid:</vt:lpstr>
      <vt:lpstr>Contours of Silicon oxide nanofluid:</vt:lpstr>
      <vt:lpstr>Contours of Silicon oxide nanofluid:</vt:lpstr>
      <vt:lpstr>Contours of Silicon oxide nanofluid:</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OPTIMIZATION OF HEAT SINK</dc:title>
  <dc:creator>Vishnu Davuluri</dc:creator>
  <cp:lastModifiedBy>sai shankar</cp:lastModifiedBy>
  <cp:revision>17</cp:revision>
  <dcterms:modified xsi:type="dcterms:W3CDTF">2023-05-01T12:41:16Z</dcterms:modified>
</cp:coreProperties>
</file>